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63" roundtripDataSignature="AMtx7mi0Vio/fwvW3eZg345yvqwqE3zEs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avid Hansson"/>
  <p:cmAuthor clrIdx="1" id="1" initials="" lastIdx="4" name="Péter Kemény"/>
  <p:cmAuthor clrIdx="2" id="2" initials="" lastIdx="5" name="Brian Teem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EAF3342-5AF4-4B92-82A8-6AF15A9130B3}">
  <a:tblStyle styleId="{AEAF3342-5AF4-4B92-82A8-6AF15A9130B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3" Type="http://customschemas.google.com/relationships/presentationmetadata" Target="meta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9-14T12:06:06.649">
    <p:pos x="6000" y="0"/>
    <p:text>Please update to our new logo for Sitevision (the one used at: https://accessibilitycluster.com/ for example)</p:text>
    <p:extLst>
      <p:ext uri="{C676402C-5697-4E1C-873F-D02D1690AC5C}">
        <p15:threadingInfo timeZoneBias="0"/>
      </p:ext>
      <p:ext uri="http://customooxmlschemas.google.com/">
        <go:slidesCustomData xmlns:go="http://customooxmlschemas.google.com/" commentPostId="AAAAPBl4rEQ"/>
      </p:ext>
    </p:extLst>
  </p:cm>
  <p:cm authorId="1" idx="1" dt="2021-09-14T12:04:14.044">
    <p:pos x="6000" y="0"/>
    <p:text>_Marked as resolved_</p:text>
    <p:extLst>
      <p:ext uri="{C676402C-5697-4E1C-873F-D02D1690AC5C}">
        <p15:threadingInfo timeZoneBias="0">
          <p15:parentCm authorId="0" idx="1"/>
        </p15:threadingInfo>
      </p:ext>
      <p:ext uri="http://customooxmlschemas.google.com/">
        <go:slidesCustomData xmlns:go="http://customooxmlschemas.google.com/" commentPostId="AAAAPbYXfs4"/>
      </p:ext>
    </p:extLst>
  </p:cm>
  <p:cm authorId="1" idx="2" dt="2021-09-14T12:06:06.649">
    <p:pos x="6000" y="0"/>
    <p:text>_Re-opened_</p:text>
    <p:extLst>
      <p:ext uri="{C676402C-5697-4E1C-873F-D02D1690AC5C}">
        <p15:threadingInfo timeZoneBias="0">
          <p15:parentCm authorId="0" idx="1"/>
        </p15:threadingInfo>
      </p:ext>
      <p:ext uri="http://customooxmlschemas.google.com/">
        <go:slidesCustomData xmlns:go="http://customooxmlschemas.google.com/" commentPostId="AAAAPbYXfs8"/>
      </p:ext>
    </p:extLs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1-09-14T12:06:21.994">
    <p:pos x="480" y="1125"/>
    <p:text>long dash needed 15:30 - 16:00</p:text>
    <p:extLst>
      <p:ext uri="{C676402C-5697-4E1C-873F-D02D1690AC5C}">
        <p15:threadingInfo timeZoneBias="0"/>
      </p:ext>
      <p:ext uri="http://customooxmlschemas.google.com/">
        <go:slidesCustomData xmlns:go="http://customooxmlschemas.google.com/" commentPostId="AAAAOqk1TX0"/>
      </p:ext>
    </p:extLst>
  </p:cm>
  <p:cm authorId="1" idx="3" dt="2021-09-14T12:04:11.294">
    <p:pos x="480" y="1125"/>
    <p:text>_Marked as resolved_</p:text>
    <p:extLst>
      <p:ext uri="{C676402C-5697-4E1C-873F-D02D1690AC5C}">
        <p15:threadingInfo timeZoneBias="0">
          <p15:parentCm authorId="2" idx="1"/>
        </p15:threadingInfo>
      </p:ext>
      <p:ext uri="http://customooxmlschemas.google.com/">
        <go:slidesCustomData xmlns:go="http://customooxmlschemas.google.com/" commentPostId="AAAAPbYXfs0"/>
      </p:ext>
    </p:extLst>
  </p:cm>
  <p:cm authorId="1" idx="4" dt="2021-09-14T12:06:21.994">
    <p:pos x="480" y="1125"/>
    <p:text>_Re-opened_</p:text>
    <p:extLst>
      <p:ext uri="{C676402C-5697-4E1C-873F-D02D1690AC5C}">
        <p15:threadingInfo timeZoneBias="0">
          <p15:parentCm authorId="2" idx="1"/>
        </p15:threadingInfo>
      </p:ext>
      <p:ext uri="http://customooxmlschemas.google.com/">
        <go:slidesCustomData xmlns:go="http://customooxmlschemas.google.com/" commentPostId="AAAAPbYXftA"/>
      </p:ext>
    </p:extLs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2" dt="2021-09-06T07:47:25.837">
    <p:pos x="480" y="1440"/>
    <p:text>across</p:text>
    <p:extLst>
      <p:ext uri="{C676402C-5697-4E1C-873F-D02D1690AC5C}">
        <p15:threadingInfo timeZoneBias="0"/>
      </p:ext>
      <p:ext uri="http://customooxmlschemas.google.com/">
        <go:slidesCustomData xmlns:go="http://customooxmlschemas.google.com/" commentPostId="AAAAOqk1TX8"/>
      </p:ext>
    </p:extLst>
  </p:cm>
  <p:cm authorId="2" idx="3" dt="2021-09-06T07:46:30.203">
    <p:pos x="480" y="1540"/>
    <p:text>widespread</p:text>
    <p:extLst>
      <p:ext uri="{C676402C-5697-4E1C-873F-D02D1690AC5C}">
        <p15:threadingInfo timeZoneBias="0"/>
      </p:ext>
      <p:ext uri="http://customooxmlschemas.google.com/">
        <go:slidesCustomData xmlns:go="http://customooxmlschemas.google.com/" commentPostId="AAAAOqk1TX4"/>
      </p:ext>
    </p:extLs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4" dt="2021-09-06T07:47:55.913">
    <p:pos x="602" y="1304"/>
    <p:text>two words not hyphenated</p:text>
    <p:extLst>
      <p:ext uri="{C676402C-5697-4E1C-873F-D02D1690AC5C}">
        <p15:threadingInfo timeZoneBias="0"/>
      </p:ext>
      <p:ext uri="http://customooxmlschemas.google.com/">
        <go:slidesCustomData xmlns:go="http://customooxmlschemas.google.com/" commentPostId="AAAAOqk1TYA"/>
      </p:ext>
    </p:extLs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5" dt="2021-09-06T07:49:25.818">
    <p:pos x="528" y="1150"/>
    <p:text>two words not hyphenated</p:text>
    <p:extLst>
      <p:ext uri="{C676402C-5697-4E1C-873F-D02D1690AC5C}">
        <p15:threadingInfo timeZoneBias="0"/>
      </p:ext>
      <p:ext uri="http://customooxmlschemas.google.com/">
        <go:slidesCustomData xmlns:go="http://customooxmlschemas.google.com/" commentPostId="AAAAOqk1TYE"/>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sv-S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92" name="Google Shape;9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sv-SE"/>
              <a:t>TIMO: to describe how discussions can happen and add one short example of something that possibly be challenging, stopping or delaying a feature to be implemented. </a:t>
            </a:r>
            <a:endParaRPr/>
          </a:p>
        </p:txBody>
      </p:sp>
      <p:sp>
        <p:nvSpPr>
          <p:cNvPr id="161" name="Google Shape;16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 describes the table and what it means</a:t>
            </a:r>
            <a:endParaRPr/>
          </a:p>
          <a:p>
            <a:pPr indent="0" lvl="0" marL="0" rtl="0" algn="l">
              <a:spcBef>
                <a:spcPts val="0"/>
              </a:spcBef>
              <a:spcAft>
                <a:spcPts val="0"/>
              </a:spcAft>
              <a:buNone/>
            </a:pPr>
            <a:r>
              <a:rPr lang="sv-SE"/>
              <a:t>MIKE: for example the ML piece, describe the challenges that makes it difficult to implement …</a:t>
            </a:r>
            <a:endParaRPr/>
          </a:p>
          <a:p>
            <a:pPr indent="0" lvl="0" marL="0" rtl="0" algn="l">
              <a:spcBef>
                <a:spcPts val="0"/>
              </a:spcBef>
              <a:spcAft>
                <a:spcPts val="0"/>
              </a:spcAft>
              <a:buNone/>
            </a:pPr>
            <a:r>
              <a:rPr lang="sv-SE"/>
              <a:t>TIMO: and/or third party elements like the Forms editor …</a:t>
            </a:r>
            <a:endParaRPr/>
          </a:p>
          <a:p>
            <a:pPr indent="0" lvl="0" marL="0" rtl="0" algn="l">
              <a:spcBef>
                <a:spcPts val="0"/>
              </a:spcBef>
              <a:spcAft>
                <a:spcPts val="0"/>
              </a:spcAft>
              <a:buNone/>
            </a:pPr>
            <a:r>
              <a:rPr lang="sv-SE"/>
              <a:t>ANDERS: short comment on the status of the current status of SV implementation</a:t>
            </a:r>
            <a:endParaRPr/>
          </a:p>
        </p:txBody>
      </p:sp>
      <p:sp>
        <p:nvSpPr>
          <p:cNvPr id="168" name="Google Shape;168;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TIMO: here we see ….</a:t>
            </a:r>
            <a:endParaRPr/>
          </a:p>
        </p:txBody>
      </p:sp>
      <p:sp>
        <p:nvSpPr>
          <p:cNvPr id="175" name="Google Shape;17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 explain the table and the market potential, what we expect to see in the near future</a:t>
            </a:r>
            <a:endParaRPr/>
          </a:p>
          <a:p>
            <a:pPr indent="0" lvl="0" marL="0" rtl="0" algn="l">
              <a:spcBef>
                <a:spcPts val="0"/>
              </a:spcBef>
              <a:spcAft>
                <a:spcPts val="0"/>
              </a:spcAft>
              <a:buNone/>
            </a:pPr>
            <a:r>
              <a:rPr lang="sv-SE"/>
              <a:t>FREDRIK:  Something like: “On the editor side, we see a clear demand for built-in features like these, so I expect us to further develop these or similar features into our standard products …” (say something that is true ☺)</a:t>
            </a:r>
            <a:endParaRPr/>
          </a:p>
          <a:p>
            <a:pPr indent="0" lvl="0" marL="0" rtl="0" algn="l">
              <a:spcBef>
                <a:spcPts val="0"/>
              </a:spcBef>
              <a:spcAft>
                <a:spcPts val="0"/>
              </a:spcAft>
              <a:buNone/>
            </a:pPr>
            <a:r>
              <a:rPr lang="sv-SE"/>
              <a:t>MIKE: Before the Cluster project, only demand could drive this development. But now, because of this remarkable project, we can show best practice which makes it easier to implement and foster competition and innovation …</a:t>
            </a:r>
            <a:endParaRPr/>
          </a:p>
        </p:txBody>
      </p:sp>
      <p:sp>
        <p:nvSpPr>
          <p:cNvPr id="182" name="Google Shape;182;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189" name="Google Shape;18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 intro, this is how we carried out the task …</a:t>
            </a:r>
            <a:endParaRPr/>
          </a:p>
          <a:p>
            <a:pPr indent="0" lvl="0" marL="0" rtl="0" algn="l">
              <a:spcBef>
                <a:spcPts val="0"/>
              </a:spcBef>
              <a:spcAft>
                <a:spcPts val="0"/>
              </a:spcAft>
              <a:buNone/>
            </a:pPr>
            <a:r>
              <a:rPr lang="sv-SE"/>
              <a:t>TIMO to chime in briefly in Germany for example, the CMS Garden has been very supportive of the project, providing the opportunity to align with other players …</a:t>
            </a:r>
            <a:endParaRPr/>
          </a:p>
        </p:txBody>
      </p:sp>
      <p:sp>
        <p:nvSpPr>
          <p:cNvPr id="197" name="Google Shape;19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 we have tried to reach as widely as possible …</a:t>
            </a:r>
            <a:endParaRPr/>
          </a:p>
          <a:p>
            <a:pPr indent="0" lvl="0" marL="0" marR="0" rtl="0" algn="l">
              <a:lnSpc>
                <a:spcPct val="100000"/>
              </a:lnSpc>
              <a:spcBef>
                <a:spcPts val="0"/>
              </a:spcBef>
              <a:spcAft>
                <a:spcPts val="0"/>
              </a:spcAft>
              <a:buClr>
                <a:schemeClr val="dk1"/>
              </a:buClr>
              <a:buSzPts val="1200"/>
              <a:buFont typeface="Calibri"/>
              <a:buNone/>
            </a:pPr>
            <a:r>
              <a:rPr lang="sv-SE"/>
              <a:t>MIKE to chime in briefly: the high level of interest has been very encouraging, for example, I spoke briefly to (someone) who said (something positive)</a:t>
            </a:r>
            <a:endParaRPr/>
          </a:p>
          <a:p>
            <a:pPr indent="0" lvl="0" marL="0" rtl="0" algn="l">
              <a:spcBef>
                <a:spcPts val="0"/>
              </a:spcBef>
              <a:spcAft>
                <a:spcPts val="0"/>
              </a:spcAft>
              <a:buNone/>
            </a:pPr>
            <a:r>
              <a:t/>
            </a:r>
            <a:endParaRPr/>
          </a:p>
        </p:txBody>
      </p:sp>
      <p:sp>
        <p:nvSpPr>
          <p:cNvPr id="205" name="Google Shape;20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213" name="Google Shape;21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228" name="Google Shape;228;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99" name="Google Shape;99;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 describing the set-up</a:t>
            </a:r>
            <a:endParaRPr/>
          </a:p>
          <a:p>
            <a:pPr indent="0" lvl="0" marL="0" rtl="0" algn="l">
              <a:spcBef>
                <a:spcPts val="0"/>
              </a:spcBef>
              <a:spcAft>
                <a:spcPts val="0"/>
              </a:spcAft>
              <a:buNone/>
            </a:pPr>
            <a:r>
              <a:rPr lang="sv-SE"/>
              <a:t>TIMO chiming in: these parts (pick some) are especially important/relevant for market players outside of the Cluster to be able to implement the features</a:t>
            </a:r>
            <a:endParaRPr/>
          </a:p>
        </p:txBody>
      </p:sp>
      <p:sp>
        <p:nvSpPr>
          <p:cNvPr id="235" name="Google Shape;235;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sv-SE"/>
              <a:t>SUSANNA</a:t>
            </a:r>
            <a:endParaRPr/>
          </a:p>
        </p:txBody>
      </p:sp>
      <p:sp>
        <p:nvSpPr>
          <p:cNvPr id="243" name="Google Shape;243;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5" name="Google Shape;255;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a:p>
            <a:pPr indent="0" lvl="0" marL="0" rtl="0" algn="l">
              <a:spcBef>
                <a:spcPts val="0"/>
              </a:spcBef>
              <a:spcAft>
                <a:spcPts val="0"/>
              </a:spcAft>
              <a:buNone/>
            </a:pPr>
            <a:r>
              <a:rPr lang="sv-SE"/>
              <a:t>NEXER: to show the end user perspective is especially important as many – both on demand and supply-side – are still not aware. Like the Change </a:t>
            </a:r>
            <a:r>
              <a:rPr lang="sv-SE"/>
              <a:t>language</a:t>
            </a:r>
            <a:r>
              <a:rPr lang="sv-SE"/>
              <a:t> feature, we know that … (or another example)</a:t>
            </a:r>
            <a:endParaRPr/>
          </a:p>
        </p:txBody>
      </p:sp>
      <p:sp>
        <p:nvSpPr>
          <p:cNvPr id="256" name="Google Shape;256;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sv-SE"/>
              <a:t>SUSANNA</a:t>
            </a:r>
            <a:br>
              <a:rPr b="0" lang="sv-SE"/>
            </a:br>
            <a:r>
              <a:rPr b="0" lang="sv-SE"/>
              <a:t>One of the videos being played</a:t>
            </a:r>
            <a:endParaRPr/>
          </a:p>
        </p:txBody>
      </p:sp>
      <p:sp>
        <p:nvSpPr>
          <p:cNvPr id="263" name="Google Shape;26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6" name="Google Shape;276;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dk1"/>
                </a:solidFill>
                <a:latin typeface="Calibri"/>
                <a:ea typeface="Calibri"/>
                <a:cs typeface="Calibri"/>
                <a:sym typeface="Calibri"/>
              </a:rPr>
              <a:t>Ewa</a:t>
            </a:r>
            <a:endParaRPr/>
          </a:p>
        </p:txBody>
      </p:sp>
      <p:sp>
        <p:nvSpPr>
          <p:cNvPr id="283" name="Google Shape;28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dk1"/>
                </a:solidFill>
                <a:latin typeface="Calibri"/>
                <a:ea typeface="Calibri"/>
                <a:cs typeface="Calibri"/>
                <a:sym typeface="Calibri"/>
              </a:rPr>
              <a:t>Ewa</a:t>
            </a:r>
            <a:endParaRPr/>
          </a:p>
        </p:txBody>
      </p:sp>
      <p:sp>
        <p:nvSpPr>
          <p:cNvPr id="290" name="Google Shape;29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Ewa</a:t>
            </a:r>
            <a:endParaRPr/>
          </a:p>
        </p:txBody>
      </p:sp>
      <p:sp>
        <p:nvSpPr>
          <p:cNvPr id="298" name="Google Shape;298;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5" name="Google Shape;30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Ewa</a:t>
            </a:r>
            <a:endParaRPr/>
          </a:p>
        </p:txBody>
      </p:sp>
      <p:sp>
        <p:nvSpPr>
          <p:cNvPr id="306" name="Google Shape;30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ALL PARTICIPANTS</a:t>
            </a:r>
            <a:endParaRPr/>
          </a:p>
          <a:p>
            <a:pPr indent="0" lvl="0" marL="0" rtl="0" algn="l">
              <a:spcBef>
                <a:spcPts val="0"/>
              </a:spcBef>
              <a:spcAft>
                <a:spcPts val="0"/>
              </a:spcAft>
              <a:buNone/>
            </a:pPr>
            <a:r>
              <a:rPr lang="sv-SE"/>
              <a:t>Presentation in order of the slide:</a:t>
            </a:r>
            <a:endParaRPr/>
          </a:p>
          <a:p>
            <a:pPr indent="0" lvl="0" marL="0" rtl="0" algn="l">
              <a:spcBef>
                <a:spcPts val="0"/>
              </a:spcBef>
              <a:spcAft>
                <a:spcPts val="0"/>
              </a:spcAft>
              <a:buNone/>
            </a:pPr>
            <a:r>
              <a:rPr lang="sv-SE"/>
              <a:t>The presentation is one sentence only. Please state your </a:t>
            </a:r>
            <a:r>
              <a:rPr lang="sv-SE" sz="1200">
                <a:solidFill>
                  <a:schemeClr val="dk1"/>
                </a:solidFill>
                <a:latin typeface="Calibri"/>
                <a:ea typeface="Calibri"/>
                <a:cs typeface="Calibri"/>
                <a:sym typeface="Calibri"/>
              </a:rPr>
              <a:t>name, title/role, organisation, what authoring tool you are representing in the project and where you are based geographically.  </a:t>
            </a:r>
            <a:endParaRPr/>
          </a:p>
        </p:txBody>
      </p:sp>
      <p:sp>
        <p:nvSpPr>
          <p:cNvPr id="106" name="Google Shape;10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dk1"/>
                </a:solidFill>
                <a:latin typeface="Calibri"/>
                <a:ea typeface="Calibri"/>
                <a:cs typeface="Calibri"/>
                <a:sym typeface="Calibri"/>
              </a:rPr>
              <a:t>Ewa</a:t>
            </a:r>
            <a:endParaRPr/>
          </a:p>
        </p:txBody>
      </p:sp>
      <p:sp>
        <p:nvSpPr>
          <p:cNvPr id="314" name="Google Shape;31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1" name="Google Shape;32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dk1"/>
                </a:solidFill>
                <a:latin typeface="Calibri"/>
                <a:ea typeface="Calibri"/>
                <a:cs typeface="Calibri"/>
                <a:sym typeface="Calibri"/>
              </a:rPr>
              <a:t>Ewa</a:t>
            </a:r>
            <a:endParaRPr/>
          </a:p>
        </p:txBody>
      </p:sp>
      <p:sp>
        <p:nvSpPr>
          <p:cNvPr id="322" name="Google Shape;32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dk1"/>
                </a:solidFill>
                <a:latin typeface="Calibri"/>
                <a:ea typeface="Calibri"/>
                <a:cs typeface="Calibri"/>
                <a:sym typeface="Calibri"/>
              </a:rPr>
              <a:t>Ewa</a:t>
            </a:r>
            <a:endParaRPr sz="1200">
              <a:solidFill>
                <a:schemeClr val="dk1"/>
              </a:solidFill>
              <a:latin typeface="Calibri"/>
              <a:ea typeface="Calibri"/>
              <a:cs typeface="Calibri"/>
              <a:sym typeface="Calibri"/>
            </a:endParaRPr>
          </a:p>
        </p:txBody>
      </p:sp>
      <p:sp>
        <p:nvSpPr>
          <p:cNvPr id="330" name="Google Shape;330;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Ewa</a:t>
            </a:r>
            <a:endParaRPr/>
          </a:p>
        </p:txBody>
      </p:sp>
      <p:sp>
        <p:nvSpPr>
          <p:cNvPr id="336" name="Google Shape;33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2" name="Google Shape;34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sv-SE"/>
              <a:t>Ewa</a:t>
            </a:r>
            <a:endParaRPr/>
          </a:p>
        </p:txBody>
      </p:sp>
      <p:sp>
        <p:nvSpPr>
          <p:cNvPr id="343" name="Google Shape;34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dk1"/>
                </a:solidFill>
                <a:latin typeface="Calibri"/>
                <a:ea typeface="Calibri"/>
                <a:cs typeface="Calibri"/>
                <a:sym typeface="Calibri"/>
              </a:rPr>
              <a:t>Ewa</a:t>
            </a:r>
            <a:endParaRPr/>
          </a:p>
        </p:txBody>
      </p:sp>
      <p:sp>
        <p:nvSpPr>
          <p:cNvPr id="349" name="Google Shape;349;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Ewa</a:t>
            </a:r>
            <a:endParaRPr/>
          </a:p>
        </p:txBody>
      </p:sp>
      <p:sp>
        <p:nvSpPr>
          <p:cNvPr id="356" name="Google Shape;356;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dk1"/>
                </a:solidFill>
                <a:latin typeface="Calibri"/>
                <a:ea typeface="Calibri"/>
                <a:cs typeface="Calibri"/>
                <a:sym typeface="Calibri"/>
              </a:rPr>
              <a:t>Ewa</a:t>
            </a:r>
            <a:endParaRPr/>
          </a:p>
        </p:txBody>
      </p:sp>
      <p:sp>
        <p:nvSpPr>
          <p:cNvPr id="362" name="Google Shape;36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sz="1200">
                <a:solidFill>
                  <a:schemeClr val="dk1"/>
                </a:solidFill>
                <a:latin typeface="Calibri"/>
                <a:ea typeface="Calibri"/>
                <a:cs typeface="Calibri"/>
                <a:sym typeface="Calibri"/>
              </a:rPr>
              <a:t>Ewa</a:t>
            </a:r>
            <a:endParaRPr sz="1200">
              <a:solidFill>
                <a:schemeClr val="dk1"/>
              </a:solidFill>
              <a:latin typeface="Calibri"/>
              <a:ea typeface="Calibri"/>
              <a:cs typeface="Calibri"/>
              <a:sym typeface="Calibri"/>
            </a:endParaRPr>
          </a:p>
        </p:txBody>
      </p:sp>
      <p:sp>
        <p:nvSpPr>
          <p:cNvPr id="368" name="Google Shape;368;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sv-S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114" name="Google Shape;11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2" name="Google Shape;382;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383" name="Google Shape;383;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390" name="Google Shape;390;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398" name="Google Shape;39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407" name="Google Shape;40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415" name="Google Shape;415;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1" name="Google Shape;421;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422" name="Google Shape;422;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430" name="Google Shape;43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 makes the introduction and walks through the project ideas</a:t>
            </a:r>
            <a:endParaRPr/>
          </a:p>
          <a:p>
            <a:pPr indent="0" lvl="0" marL="0" rtl="0" algn="l">
              <a:spcBef>
                <a:spcPts val="0"/>
              </a:spcBef>
              <a:spcAft>
                <a:spcPts val="0"/>
              </a:spcAft>
              <a:buNone/>
            </a:pPr>
            <a:r>
              <a:rPr lang="sv-SE"/>
              <a:t>MIKE says something about the potential and how important another project would be …</a:t>
            </a:r>
            <a:endParaRPr/>
          </a:p>
        </p:txBody>
      </p:sp>
      <p:sp>
        <p:nvSpPr>
          <p:cNvPr id="438" name="Google Shape;438;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5" name="Google Shape;44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 makes the introduction</a:t>
            </a:r>
            <a:endParaRPr/>
          </a:p>
          <a:p>
            <a:pPr indent="0" lvl="0" marL="0" rtl="0" algn="l">
              <a:spcBef>
                <a:spcPts val="0"/>
              </a:spcBef>
              <a:spcAft>
                <a:spcPts val="0"/>
              </a:spcAft>
              <a:buNone/>
            </a:pPr>
            <a:r>
              <a:rPr lang="sv-SE"/>
              <a:t>FREDRIK says something about authoring tools being so much broader than only CMS, for example … </a:t>
            </a:r>
            <a:endParaRPr/>
          </a:p>
        </p:txBody>
      </p:sp>
      <p:sp>
        <p:nvSpPr>
          <p:cNvPr id="446" name="Google Shape;44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4" name="Google Shape;454;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121" name="Google Shape;12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461" name="Google Shape;461;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sv-SE"/>
              <a:t>SUSANNA</a:t>
            </a:r>
            <a:endParaRPr/>
          </a:p>
        </p:txBody>
      </p:sp>
      <p:sp>
        <p:nvSpPr>
          <p:cNvPr id="468" name="Google Shape;46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sv-SE"/>
              <a:t>SUSANNA</a:t>
            </a:r>
            <a:endParaRPr/>
          </a:p>
        </p:txBody>
      </p:sp>
      <p:sp>
        <p:nvSpPr>
          <p:cNvPr id="474" name="Google Shape;474;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480" name="Google Shape;480;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488" name="Google Shape;488;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4" name="Google Shape;494;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 name="Google Shape;12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129" name="Google Shape;12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 name="Google Shape;13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138" name="Google Shape;13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a:t>
            </a:r>
            <a:endParaRPr/>
          </a:p>
        </p:txBody>
      </p:sp>
      <p:sp>
        <p:nvSpPr>
          <p:cNvPr id="146" name="Google Shape;146;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sv-SE"/>
              <a:t>SUSANNA: Intro, tools do this in different ways but it is still useful to do a schematic overview.</a:t>
            </a:r>
            <a:endParaRPr/>
          </a:p>
          <a:p>
            <a:pPr indent="0" lvl="0" marL="0" rtl="0" algn="l">
              <a:spcBef>
                <a:spcPts val="0"/>
              </a:spcBef>
              <a:spcAft>
                <a:spcPts val="0"/>
              </a:spcAft>
              <a:buNone/>
            </a:pPr>
            <a:r>
              <a:rPr lang="sv-SE"/>
              <a:t>MIKE walks through the different steps as described in D3.2 page 5-8. Each step for children, please ☺ </a:t>
            </a:r>
            <a:endParaRPr/>
          </a:p>
          <a:p>
            <a:pPr indent="0" lvl="0" marL="0" rtl="0" algn="l">
              <a:spcBef>
                <a:spcPts val="0"/>
              </a:spcBef>
              <a:spcAft>
                <a:spcPts val="0"/>
              </a:spcAft>
              <a:buNone/>
            </a:pPr>
            <a:r>
              <a:rPr lang="sv-SE"/>
              <a:t>ANDERS to add some comments on parts where the licensed product process differs from the open source one.</a:t>
            </a:r>
            <a:endParaRPr/>
          </a:p>
        </p:txBody>
      </p:sp>
      <p:sp>
        <p:nvSpPr>
          <p:cNvPr id="154" name="Google Shape;15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sv-S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bild" type="title">
  <p:cSld name="TITLE">
    <p:spTree>
      <p:nvGrpSpPr>
        <p:cNvPr id="20" name="Shape 20"/>
        <p:cNvGrpSpPr/>
        <p:nvPr/>
      </p:nvGrpSpPr>
      <p:grpSpPr>
        <a:xfrm>
          <a:off x="0" y="0"/>
          <a:ext cx="0" cy="0"/>
          <a:chOff x="0" y="0"/>
          <a:chExt cx="0" cy="0"/>
        </a:xfrm>
      </p:grpSpPr>
      <p:sp>
        <p:nvSpPr>
          <p:cNvPr id="21" name="Google Shape;21;p5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 name="Google Shape;22;p5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23" name="Google Shape;23;p58"/>
          <p:cNvSpPr txBox="1"/>
          <p:nvPr>
            <p:ph idx="10" type="dt"/>
          </p:nvPr>
        </p:nvSpPr>
        <p:spPr>
          <a:xfrm>
            <a:off x="813487" y="5735637"/>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58"/>
          <p:cNvSpPr txBox="1"/>
          <p:nvPr>
            <p:ph idx="11" type="ftr"/>
          </p:nvPr>
        </p:nvSpPr>
        <p:spPr>
          <a:xfrm>
            <a:off x="4038600" y="5765328"/>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58"/>
          <p:cNvSpPr txBox="1"/>
          <p:nvPr>
            <p:ph idx="12" type="sldNum"/>
          </p:nvPr>
        </p:nvSpPr>
        <p:spPr>
          <a:xfrm>
            <a:off x="8635313" y="594051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lodrät text" type="vertTx">
  <p:cSld name="VERTICAL_TEXT">
    <p:spTree>
      <p:nvGrpSpPr>
        <p:cNvPr id="77" name="Shape 77"/>
        <p:cNvGrpSpPr/>
        <p:nvPr/>
      </p:nvGrpSpPr>
      <p:grpSpPr>
        <a:xfrm>
          <a:off x="0" y="0"/>
          <a:ext cx="0" cy="0"/>
          <a:chOff x="0" y="0"/>
          <a:chExt cx="0" cy="0"/>
        </a:xfrm>
      </p:grpSpPr>
      <p:sp>
        <p:nvSpPr>
          <p:cNvPr id="78" name="Google Shape;78;p6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 name="Google Shape;79;p67"/>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0" name="Google Shape;80;p6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6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drät rubrik och text" type="vertTitleAndTx">
  <p:cSld name="VERTICAL_TITLE_AND_VERTICAL_TEXT">
    <p:spTree>
      <p:nvGrpSpPr>
        <p:cNvPr id="83" name="Shape 83"/>
        <p:cNvGrpSpPr/>
        <p:nvPr/>
      </p:nvGrpSpPr>
      <p:grpSpPr>
        <a:xfrm>
          <a:off x="0" y="0"/>
          <a:ext cx="0" cy="0"/>
          <a:chOff x="0" y="0"/>
          <a:chExt cx="0" cy="0"/>
        </a:xfrm>
      </p:grpSpPr>
      <p:sp>
        <p:nvSpPr>
          <p:cNvPr id="84" name="Google Shape;84;p68"/>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5" name="Google Shape;85;p6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6" name="Google Shape;86;p6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6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6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ubrik och innehåll" type="obj">
  <p:cSld name="OBJECT">
    <p:spTree>
      <p:nvGrpSpPr>
        <p:cNvPr id="26" name="Shape 26"/>
        <p:cNvGrpSpPr/>
        <p:nvPr/>
      </p:nvGrpSpPr>
      <p:grpSpPr>
        <a:xfrm>
          <a:off x="0" y="0"/>
          <a:ext cx="0" cy="0"/>
          <a:chOff x="0" y="0"/>
          <a:chExt cx="0" cy="0"/>
        </a:xfrm>
      </p:grpSpPr>
      <p:sp>
        <p:nvSpPr>
          <p:cNvPr id="27" name="Google Shape;27;p5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9" name="Google Shape;29;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5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vsnittsrubrik" type="secHead">
  <p:cSld name="SECTION_HEADER">
    <p:spTree>
      <p:nvGrpSpPr>
        <p:cNvPr id="32" name="Shape 32"/>
        <p:cNvGrpSpPr/>
        <p:nvPr/>
      </p:nvGrpSpPr>
      <p:grpSpPr>
        <a:xfrm>
          <a:off x="0" y="0"/>
          <a:ext cx="0" cy="0"/>
          <a:chOff x="0" y="0"/>
          <a:chExt cx="0" cy="0"/>
        </a:xfrm>
      </p:grpSpPr>
      <p:sp>
        <p:nvSpPr>
          <p:cNvPr id="33" name="Google Shape;33;p6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4" name="Google Shape;34;p6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5" name="Google Shape;35;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6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vå delar" type="twoObj">
  <p:cSld name="TWO_OBJECTS">
    <p:spTree>
      <p:nvGrpSpPr>
        <p:cNvPr id="38" name="Shape 38"/>
        <p:cNvGrpSpPr/>
        <p:nvPr/>
      </p:nvGrpSpPr>
      <p:grpSpPr>
        <a:xfrm>
          <a:off x="0" y="0"/>
          <a:ext cx="0" cy="0"/>
          <a:chOff x="0" y="0"/>
          <a:chExt cx="0" cy="0"/>
        </a:xfrm>
      </p:grpSpPr>
      <p:sp>
        <p:nvSpPr>
          <p:cNvPr id="39" name="Google Shape;39;p61"/>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6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1" name="Google Shape;41;p6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ämförelse" type="twoTxTwoObj">
  <p:cSld name="TWO_OBJECTS_WITH_TEXT">
    <p:spTree>
      <p:nvGrpSpPr>
        <p:cNvPr id="45" name="Shape 45"/>
        <p:cNvGrpSpPr/>
        <p:nvPr/>
      </p:nvGrpSpPr>
      <p:grpSpPr>
        <a:xfrm>
          <a:off x="0" y="0"/>
          <a:ext cx="0" cy="0"/>
          <a:chOff x="0" y="0"/>
          <a:chExt cx="0" cy="0"/>
        </a:xfrm>
      </p:grpSpPr>
      <p:sp>
        <p:nvSpPr>
          <p:cNvPr id="46" name="Google Shape;46;p62"/>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7" name="Google Shape;47;p6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8" name="Google Shape;48;p6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9" name="Google Shape;49;p6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50" name="Google Shape;50;p6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1" name="Google Shape;51;p6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6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6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ast rubrik" type="titleOnly">
  <p:cSld name="TITLE_ONLY">
    <p:spTree>
      <p:nvGrpSpPr>
        <p:cNvPr id="54" name="Shape 54"/>
        <p:cNvGrpSpPr/>
        <p:nvPr/>
      </p:nvGrpSpPr>
      <p:grpSpPr>
        <a:xfrm>
          <a:off x="0" y="0"/>
          <a:ext cx="0" cy="0"/>
          <a:chOff x="0" y="0"/>
          <a:chExt cx="0" cy="0"/>
        </a:xfrm>
      </p:grpSpPr>
      <p:sp>
        <p:nvSpPr>
          <p:cNvPr id="55" name="Google Shape;55;p6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6" name="Google Shape;56;p6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6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8" name="Google Shape;58;p6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m" type="blank">
  <p:cSld name="BLANK">
    <p:spTree>
      <p:nvGrpSpPr>
        <p:cNvPr id="59" name="Shape 59"/>
        <p:cNvGrpSpPr/>
        <p:nvPr/>
      </p:nvGrpSpPr>
      <p:grpSpPr>
        <a:xfrm>
          <a:off x="0" y="0"/>
          <a:ext cx="0" cy="0"/>
          <a:chOff x="0" y="0"/>
          <a:chExt cx="0" cy="0"/>
        </a:xfrm>
      </p:grpSpPr>
      <p:sp>
        <p:nvSpPr>
          <p:cNvPr id="60" name="Google Shape;60;p6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6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6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med bildtext" type="objTx">
  <p:cSld name="OBJECT_WITH_CAPTION_TEXT">
    <p:spTree>
      <p:nvGrpSpPr>
        <p:cNvPr id="63" name="Shape 63"/>
        <p:cNvGrpSpPr/>
        <p:nvPr/>
      </p:nvGrpSpPr>
      <p:grpSpPr>
        <a:xfrm>
          <a:off x="0" y="0"/>
          <a:ext cx="0" cy="0"/>
          <a:chOff x="0" y="0"/>
          <a:chExt cx="0" cy="0"/>
        </a:xfrm>
      </p:grpSpPr>
      <p:sp>
        <p:nvSpPr>
          <p:cNvPr id="64" name="Google Shape;64;p6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6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 name="Google Shape;66;p6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6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6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6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ld med bildtext" type="picTx">
  <p:cSld name="PICTURE_WITH_CAPTION_TEXT">
    <p:spTree>
      <p:nvGrpSpPr>
        <p:cNvPr id="70" name="Shape 70"/>
        <p:cNvGrpSpPr/>
        <p:nvPr/>
      </p:nvGrpSpPr>
      <p:grpSpPr>
        <a:xfrm>
          <a:off x="0" y="0"/>
          <a:ext cx="0" cy="0"/>
          <a:chOff x="0" y="0"/>
          <a:chExt cx="0" cy="0"/>
        </a:xfrm>
      </p:grpSpPr>
      <p:sp>
        <p:nvSpPr>
          <p:cNvPr id="71" name="Google Shape;71;p6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6"/>
          <p:cNvSpPr/>
          <p:nvPr>
            <p:ph idx="2" type="pic"/>
          </p:nvPr>
        </p:nvSpPr>
        <p:spPr>
          <a:xfrm>
            <a:off x="5183188" y="987425"/>
            <a:ext cx="6172200" cy="4873625"/>
          </a:xfrm>
          <a:prstGeom prst="rect">
            <a:avLst/>
          </a:prstGeom>
          <a:noFill/>
          <a:ln>
            <a:noFill/>
          </a:ln>
        </p:spPr>
      </p:sp>
      <p:sp>
        <p:nvSpPr>
          <p:cNvPr id="73" name="Google Shape;73;p6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74" name="Google Shape;74;p6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66"/>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sv-S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1.xml"/><Relationship Id="rId11" Type="http://schemas.openxmlformats.org/officeDocument/2006/relationships/slideLayout" Target="../slideLayouts/slideLayout2.xml"/><Relationship Id="rId10" Type="http://schemas.openxmlformats.org/officeDocument/2006/relationships/slideLayout" Target="../slideLayouts/slideLayout1.xml"/><Relationship Id="rId21" Type="http://schemas.openxmlformats.org/officeDocument/2006/relationships/theme" Target="../theme/theme1.xml"/><Relationship Id="rId13" Type="http://schemas.openxmlformats.org/officeDocument/2006/relationships/slideLayout" Target="../slideLayouts/slideLayout4.xml"/><Relationship Id="rId12" Type="http://schemas.openxmlformats.org/officeDocument/2006/relationships/slideLayout" Target="../slideLayouts/slideLayout3.xml"/><Relationship Id="rId1" Type="http://schemas.openxmlformats.org/officeDocument/2006/relationships/image" Target="../media/image2.png"/><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13.png"/><Relationship Id="rId15" Type="http://schemas.openxmlformats.org/officeDocument/2006/relationships/slideLayout" Target="../slideLayouts/slideLayout6.xml"/><Relationship Id="rId14" Type="http://schemas.openxmlformats.org/officeDocument/2006/relationships/slideLayout" Target="../slideLayouts/slideLayout5.xml"/><Relationship Id="rId17" Type="http://schemas.openxmlformats.org/officeDocument/2006/relationships/slideLayout" Target="../slideLayouts/slideLayout8.xml"/><Relationship Id="rId16" Type="http://schemas.openxmlformats.org/officeDocument/2006/relationships/slideLayout" Target="../slideLayouts/slideLayout7.xml"/><Relationship Id="rId5" Type="http://schemas.openxmlformats.org/officeDocument/2006/relationships/image" Target="../media/image4.png"/><Relationship Id="rId19" Type="http://schemas.openxmlformats.org/officeDocument/2006/relationships/slideLayout" Target="../slideLayouts/slideLayout10.xml"/><Relationship Id="rId6" Type="http://schemas.openxmlformats.org/officeDocument/2006/relationships/image" Target="../media/image11.png"/><Relationship Id="rId18" Type="http://schemas.openxmlformats.org/officeDocument/2006/relationships/slideLayout" Target="../slideLayouts/slideLayout9.xml"/><Relationship Id="rId7" Type="http://schemas.openxmlformats.org/officeDocument/2006/relationships/image" Target="../media/image9.png"/><Relationship Id="rId8"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En bild som visar ritning, sitter, tecken, boll&#10;&#10;Automatiskt genererad beskrivning" id="10" name="Google Shape;10;p57"/>
          <p:cNvPicPr preferRelativeResize="0"/>
          <p:nvPr/>
        </p:nvPicPr>
        <p:blipFill rotWithShape="1">
          <a:blip r:embed="rId1">
            <a:alphaModFix/>
          </a:blip>
          <a:srcRect b="0" l="0" r="0" t="0"/>
          <a:stretch/>
        </p:blipFill>
        <p:spPr>
          <a:xfrm>
            <a:off x="5622020" y="6357756"/>
            <a:ext cx="1047752" cy="229196"/>
          </a:xfrm>
          <a:prstGeom prst="rect">
            <a:avLst/>
          </a:prstGeom>
          <a:noFill/>
          <a:ln>
            <a:noFill/>
          </a:ln>
        </p:spPr>
      </p:pic>
      <p:pic>
        <p:nvPicPr>
          <p:cNvPr id="11" name="Google Shape;11;p57"/>
          <p:cNvPicPr preferRelativeResize="0"/>
          <p:nvPr/>
        </p:nvPicPr>
        <p:blipFill rotWithShape="1">
          <a:blip r:embed="rId2">
            <a:alphaModFix/>
          </a:blip>
          <a:srcRect b="0" l="0" r="0" t="0"/>
          <a:stretch/>
        </p:blipFill>
        <p:spPr>
          <a:xfrm>
            <a:off x="11189030" y="6387181"/>
            <a:ext cx="766564" cy="170347"/>
          </a:xfrm>
          <a:prstGeom prst="rect">
            <a:avLst/>
          </a:prstGeom>
          <a:noFill/>
          <a:ln>
            <a:noFill/>
          </a:ln>
        </p:spPr>
      </p:pic>
      <p:pic>
        <p:nvPicPr>
          <p:cNvPr descr="En bild som visar tecken, gata, parkerad&#10;&#10;Automatiskt genererad beskrivning" id="12" name="Google Shape;12;p57"/>
          <p:cNvPicPr preferRelativeResize="0"/>
          <p:nvPr/>
        </p:nvPicPr>
        <p:blipFill rotWithShape="1">
          <a:blip r:embed="rId3">
            <a:alphaModFix/>
          </a:blip>
          <a:srcRect b="0" l="0" r="0" t="0"/>
          <a:stretch/>
        </p:blipFill>
        <p:spPr>
          <a:xfrm>
            <a:off x="10517902" y="6272742"/>
            <a:ext cx="399223" cy="399223"/>
          </a:xfrm>
          <a:prstGeom prst="rect">
            <a:avLst/>
          </a:prstGeom>
          <a:noFill/>
          <a:ln>
            <a:noFill/>
          </a:ln>
        </p:spPr>
      </p:pic>
      <p:pic>
        <p:nvPicPr>
          <p:cNvPr descr="En bild som visar objekt, klocka&#10;&#10;Automatiskt genererad beskrivning" id="13" name="Google Shape;13;p57"/>
          <p:cNvPicPr preferRelativeResize="0"/>
          <p:nvPr/>
        </p:nvPicPr>
        <p:blipFill rotWithShape="1">
          <a:blip r:embed="rId4">
            <a:alphaModFix/>
          </a:blip>
          <a:srcRect b="0" l="0" r="0" t="0"/>
          <a:stretch/>
        </p:blipFill>
        <p:spPr>
          <a:xfrm>
            <a:off x="9318076" y="6317299"/>
            <a:ext cx="927921" cy="329412"/>
          </a:xfrm>
          <a:prstGeom prst="rect">
            <a:avLst/>
          </a:prstGeom>
          <a:noFill/>
          <a:ln>
            <a:noFill/>
          </a:ln>
        </p:spPr>
      </p:pic>
      <p:pic>
        <p:nvPicPr>
          <p:cNvPr id="14" name="Google Shape;14;p57"/>
          <p:cNvPicPr preferRelativeResize="0"/>
          <p:nvPr/>
        </p:nvPicPr>
        <p:blipFill rotWithShape="1">
          <a:blip r:embed="rId5">
            <a:alphaModFix/>
          </a:blip>
          <a:srcRect b="0" l="0" r="0" t="0"/>
          <a:stretch/>
        </p:blipFill>
        <p:spPr>
          <a:xfrm>
            <a:off x="4312477" y="6337320"/>
            <a:ext cx="1114024" cy="270066"/>
          </a:xfrm>
          <a:prstGeom prst="rect">
            <a:avLst/>
          </a:prstGeom>
          <a:noFill/>
          <a:ln>
            <a:noFill/>
          </a:ln>
        </p:spPr>
      </p:pic>
      <p:pic>
        <p:nvPicPr>
          <p:cNvPr id="15" name="Google Shape;15;p57"/>
          <p:cNvPicPr preferRelativeResize="0"/>
          <p:nvPr/>
        </p:nvPicPr>
        <p:blipFill rotWithShape="1">
          <a:blip r:embed="rId6">
            <a:alphaModFix/>
          </a:blip>
          <a:srcRect b="0" l="0" r="0" t="0"/>
          <a:stretch/>
        </p:blipFill>
        <p:spPr>
          <a:xfrm>
            <a:off x="3187287" y="6282513"/>
            <a:ext cx="929672" cy="329412"/>
          </a:xfrm>
          <a:prstGeom prst="rect">
            <a:avLst/>
          </a:prstGeom>
          <a:noFill/>
          <a:ln>
            <a:noFill/>
          </a:ln>
        </p:spPr>
      </p:pic>
      <p:pic>
        <p:nvPicPr>
          <p:cNvPr id="16" name="Google Shape;16;p57"/>
          <p:cNvPicPr preferRelativeResize="0"/>
          <p:nvPr/>
        </p:nvPicPr>
        <p:blipFill rotWithShape="1">
          <a:blip r:embed="rId7">
            <a:alphaModFix/>
          </a:blip>
          <a:srcRect b="0" l="0" r="0" t="0"/>
          <a:stretch/>
        </p:blipFill>
        <p:spPr>
          <a:xfrm>
            <a:off x="1897580" y="6072715"/>
            <a:ext cx="1051516" cy="729051"/>
          </a:xfrm>
          <a:prstGeom prst="rect">
            <a:avLst/>
          </a:prstGeom>
          <a:noFill/>
          <a:ln>
            <a:noFill/>
          </a:ln>
        </p:spPr>
      </p:pic>
      <p:pic>
        <p:nvPicPr>
          <p:cNvPr descr="En bild som visar ritning&#10;&#10;Automatiskt genererad beskrivning" id="17" name="Google Shape;17;p57"/>
          <p:cNvPicPr preferRelativeResize="0"/>
          <p:nvPr/>
        </p:nvPicPr>
        <p:blipFill rotWithShape="1">
          <a:blip r:embed="rId8">
            <a:alphaModFix/>
          </a:blip>
          <a:srcRect b="0" l="0" r="0" t="0"/>
          <a:stretch/>
        </p:blipFill>
        <p:spPr>
          <a:xfrm>
            <a:off x="8333133" y="6334634"/>
            <a:ext cx="713038" cy="225170"/>
          </a:xfrm>
          <a:prstGeom prst="rect">
            <a:avLst/>
          </a:prstGeom>
          <a:noFill/>
          <a:ln>
            <a:noFill/>
          </a:ln>
        </p:spPr>
      </p:pic>
      <p:sp>
        <p:nvSpPr>
          <p:cNvPr id="18" name="Google Shape;18;p57"/>
          <p:cNvSpPr txBox="1"/>
          <p:nvPr/>
        </p:nvSpPr>
        <p:spPr>
          <a:xfrm>
            <a:off x="178729" y="6318466"/>
            <a:ext cx="165064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Calibri"/>
              <a:buNone/>
            </a:pPr>
            <a:r>
              <a:rPr b="0" i="0" lang="sv-SE" sz="1400" u="none" cap="none" strike="noStrike">
                <a:solidFill>
                  <a:srgbClr val="000000"/>
                </a:solidFill>
                <a:latin typeface="Calibri"/>
                <a:ea typeface="Calibri"/>
                <a:cs typeface="Calibri"/>
                <a:sym typeface="Calibri"/>
              </a:rPr>
              <a:t>We4Authors Cluster</a:t>
            </a:r>
            <a:endParaRPr/>
          </a:p>
        </p:txBody>
      </p:sp>
      <p:pic>
        <p:nvPicPr>
          <p:cNvPr descr="CivicAction logo" id="19" name="Google Shape;19;p57"/>
          <p:cNvPicPr preferRelativeResize="0"/>
          <p:nvPr/>
        </p:nvPicPr>
        <p:blipFill rotWithShape="1">
          <a:blip r:embed="rId9">
            <a:alphaModFix/>
          </a:blip>
          <a:srcRect b="0" l="0" r="0" t="0"/>
          <a:stretch/>
        </p:blipFill>
        <p:spPr>
          <a:xfrm>
            <a:off x="6927844" y="6357756"/>
            <a:ext cx="1186095" cy="19364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10"/>
    <p:sldLayoutId id="2147483650" r:id="rId11"/>
    <p:sldLayoutId id="2147483651" r:id="rId12"/>
    <p:sldLayoutId id="2147483652" r:id="rId13"/>
    <p:sldLayoutId id="2147483653" r:id="rId14"/>
    <p:sldLayoutId id="2147483654" r:id="rId15"/>
    <p:sldLayoutId id="2147483655" r:id="rId16"/>
    <p:sldLayoutId id="2147483656" r:id="rId17"/>
    <p:sldLayoutId id="2147483657" r:id="rId18"/>
    <p:sldLayoutId id="2147483658" r:id="rId19"/>
    <p:sldLayoutId id="2147483659"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comments" Target="../comments/comment5.xml"/><Relationship Id="rId4" Type="http://schemas.openxmlformats.org/officeDocument/2006/relationships/image" Target="../media/image2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comments" Target="../comments/commen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9.jpg"/><Relationship Id="rId4" Type="http://schemas.openxmlformats.org/officeDocument/2006/relationships/image" Target="../media/image28.jpg"/><Relationship Id="rId5" Type="http://schemas.openxmlformats.org/officeDocument/2006/relationships/image" Target="../media/image24.jpg"/><Relationship Id="rId6" Type="http://schemas.openxmlformats.org/officeDocument/2006/relationships/image" Target="../media/image26.jpg"/><Relationship Id="rId7" Type="http://schemas.openxmlformats.org/officeDocument/2006/relationships/image" Target="../media/image25.jpg"/><Relationship Id="rId8"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34.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3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4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38.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2.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43.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
          <p:cNvSpPr txBox="1"/>
          <p:nvPr>
            <p:ph type="ctrTitle"/>
          </p:nvPr>
        </p:nvSpPr>
        <p:spPr>
          <a:xfrm>
            <a:off x="936777" y="1693032"/>
            <a:ext cx="6984695" cy="105897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sv-SE"/>
              <a:t>We4Authors Cluster</a:t>
            </a:r>
            <a:br>
              <a:rPr lang="sv-SE"/>
            </a:br>
            <a:r>
              <a:rPr lang="sv-SE"/>
              <a:t>Final Review</a:t>
            </a:r>
            <a:endParaRPr/>
          </a:p>
        </p:txBody>
      </p:sp>
      <p:pic>
        <p:nvPicPr>
          <p:cNvPr id="95" name="Google Shape;95;p1"/>
          <p:cNvPicPr preferRelativeResize="0"/>
          <p:nvPr/>
        </p:nvPicPr>
        <p:blipFill rotWithShape="1">
          <a:blip r:embed="rId4">
            <a:alphaModFix/>
          </a:blip>
          <a:srcRect b="0" l="0" r="0" t="0"/>
          <a:stretch/>
        </p:blipFill>
        <p:spPr>
          <a:xfrm>
            <a:off x="5083250" y="2223919"/>
            <a:ext cx="5327756" cy="34713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10"/>
          <p:cNvSpPr txBox="1"/>
          <p:nvPr>
            <p:ph type="ctrTitle"/>
          </p:nvPr>
        </p:nvSpPr>
        <p:spPr>
          <a:xfrm>
            <a:off x="776385" y="2078338"/>
            <a:ext cx="10397654" cy="105897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sv-SE">
                <a:highlight>
                  <a:srgbClr val="FFFF00"/>
                </a:highlight>
                <a:latin typeface="Calibri"/>
                <a:ea typeface="Calibri"/>
                <a:cs typeface="Calibri"/>
                <a:sym typeface="Calibri"/>
              </a:rPr>
              <a:t>Timo to add screenshot from GitHub/Plone community</a:t>
            </a:r>
            <a:endParaRPr>
              <a:highlight>
                <a:srgbClr val="FFFF00"/>
              </a:highlight>
              <a:latin typeface="Calibri"/>
              <a:ea typeface="Calibri"/>
              <a:cs typeface="Calibri"/>
              <a:sym typeface="Calibri"/>
            </a:endParaRPr>
          </a:p>
        </p:txBody>
      </p:sp>
      <p:sp>
        <p:nvSpPr>
          <p:cNvPr id="164" name="Google Shape;164;p10"/>
          <p:cNvSpPr txBox="1"/>
          <p:nvPr/>
        </p:nvSpPr>
        <p:spPr>
          <a:xfrm>
            <a:off x="791376" y="3015728"/>
            <a:ext cx="8920410" cy="1058977"/>
          </a:xfrm>
          <a:prstGeom prst="rect">
            <a:avLst/>
          </a:prstGeom>
          <a:noFill/>
          <a:ln>
            <a:noFill/>
          </a:ln>
        </p:spPr>
        <p:txBody>
          <a:bodyPr anchorCtr="0" anchor="b" bIns="45700" lIns="91425" spcFirstLastPara="1" rIns="91425" wrap="square" tIns="45700">
            <a:normAutofit fontScale="97500"/>
          </a:bodyPr>
          <a:lstStyle/>
          <a:p>
            <a:pPr indent="0" lvl="0" marL="0" marR="0" rtl="0" algn="l">
              <a:lnSpc>
                <a:spcPct val="90000"/>
              </a:lnSpc>
              <a:spcBef>
                <a:spcPts val="0"/>
              </a:spcBef>
              <a:spcAft>
                <a:spcPts val="0"/>
              </a:spcAft>
              <a:buClr>
                <a:schemeClr val="dk1"/>
              </a:buClr>
              <a:buSzPct val="100000"/>
              <a:buFont typeface="Calibri"/>
              <a:buNone/>
            </a:pPr>
            <a:r>
              <a:t/>
            </a:r>
            <a:endParaRPr i="1" sz="6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1"/>
          <p:cNvSpPr txBox="1"/>
          <p:nvPr>
            <p:ph type="ctrTitle"/>
          </p:nvPr>
        </p:nvSpPr>
        <p:spPr>
          <a:xfrm>
            <a:off x="579286" y="1398397"/>
            <a:ext cx="8920410" cy="105897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sv-SE">
                <a:latin typeface="Calibri"/>
                <a:ea typeface="Calibri"/>
                <a:cs typeface="Calibri"/>
                <a:sym typeface="Calibri"/>
              </a:rPr>
              <a:t>Current</a:t>
            </a:r>
            <a:br>
              <a:rPr lang="sv-SE">
                <a:latin typeface="Calibri"/>
                <a:ea typeface="Calibri"/>
                <a:cs typeface="Calibri"/>
                <a:sym typeface="Calibri"/>
              </a:rPr>
            </a:br>
            <a:r>
              <a:rPr lang="sv-SE">
                <a:latin typeface="Calibri"/>
                <a:ea typeface="Calibri"/>
                <a:cs typeface="Calibri"/>
                <a:sym typeface="Calibri"/>
              </a:rPr>
              <a:t>status </a:t>
            </a:r>
            <a:endParaRPr>
              <a:highlight>
                <a:srgbClr val="FFFF00"/>
              </a:highlight>
              <a:latin typeface="Calibri"/>
              <a:ea typeface="Calibri"/>
              <a:cs typeface="Calibri"/>
              <a:sym typeface="Calibri"/>
            </a:endParaRPr>
          </a:p>
        </p:txBody>
      </p:sp>
      <p:pic>
        <p:nvPicPr>
          <p:cNvPr descr="Calendar&#10;&#10;Description automatically generated" id="171" name="Google Shape;171;p11"/>
          <p:cNvPicPr preferRelativeResize="0"/>
          <p:nvPr/>
        </p:nvPicPr>
        <p:blipFill rotWithShape="1">
          <a:blip r:embed="rId3">
            <a:alphaModFix/>
          </a:blip>
          <a:srcRect b="0" l="0" r="0" t="0"/>
          <a:stretch/>
        </p:blipFill>
        <p:spPr>
          <a:xfrm>
            <a:off x="3771676" y="605213"/>
            <a:ext cx="8069580" cy="541522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2"/>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sv-SE">
                <a:latin typeface="Calibri"/>
                <a:ea typeface="Calibri"/>
                <a:cs typeface="Calibri"/>
                <a:sym typeface="Calibri"/>
              </a:rPr>
              <a:t>Examples</a:t>
            </a:r>
            <a:endParaRPr>
              <a:latin typeface="Calibri"/>
              <a:ea typeface="Calibri"/>
              <a:cs typeface="Calibri"/>
              <a:sym typeface="Calibri"/>
            </a:endParaRPr>
          </a:p>
        </p:txBody>
      </p:sp>
      <p:sp>
        <p:nvSpPr>
          <p:cNvPr id="178" name="Google Shape;178;p12"/>
          <p:cNvSpPr txBox="1"/>
          <p:nvPr/>
        </p:nvSpPr>
        <p:spPr>
          <a:xfrm>
            <a:off x="1892486" y="2370023"/>
            <a:ext cx="8920410" cy="1058977"/>
          </a:xfrm>
          <a:prstGeom prst="rect">
            <a:avLst/>
          </a:prstGeom>
          <a:noFill/>
          <a:ln>
            <a:noFill/>
          </a:ln>
        </p:spPr>
        <p:txBody>
          <a:bodyPr anchorCtr="0" anchor="b" bIns="45700" lIns="91425" spcFirstLastPara="1" rIns="91425" wrap="square" tIns="45700">
            <a:normAutofit fontScale="70000" lnSpcReduction="20000"/>
          </a:bodyPr>
          <a:lstStyle/>
          <a:p>
            <a:pPr indent="0" lvl="0" marL="0" marR="0" rtl="0" algn="l">
              <a:lnSpc>
                <a:spcPct val="90000"/>
              </a:lnSpc>
              <a:spcBef>
                <a:spcPts val="0"/>
              </a:spcBef>
              <a:spcAft>
                <a:spcPts val="0"/>
              </a:spcAft>
              <a:buClr>
                <a:schemeClr val="dk1"/>
              </a:buClr>
              <a:buSzPct val="100000"/>
              <a:buFont typeface="Calibri"/>
              <a:buNone/>
            </a:pPr>
            <a:r>
              <a:rPr lang="sv-SE" sz="6000">
                <a:solidFill>
                  <a:schemeClr val="dk1"/>
                </a:solidFill>
                <a:highlight>
                  <a:srgbClr val="FFFF00"/>
                </a:highlight>
                <a:latin typeface="Calibri"/>
                <a:ea typeface="Calibri"/>
                <a:cs typeface="Calibri"/>
                <a:sym typeface="Calibri"/>
              </a:rPr>
              <a:t>ALL PARTNERS to add screenshots of implementations!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3"/>
          <p:cNvSpPr txBox="1"/>
          <p:nvPr>
            <p:ph type="ctrTitle"/>
          </p:nvPr>
        </p:nvSpPr>
        <p:spPr>
          <a:xfrm>
            <a:off x="750736" y="788797"/>
            <a:ext cx="10611808" cy="105897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sv-SE">
                <a:latin typeface="Calibri"/>
                <a:ea typeface="Calibri"/>
                <a:cs typeface="Calibri"/>
                <a:sym typeface="Calibri"/>
              </a:rPr>
              <a:t>Potential impact </a:t>
            </a:r>
            <a:br>
              <a:rPr lang="sv-SE">
                <a:latin typeface="Calibri"/>
                <a:ea typeface="Calibri"/>
                <a:cs typeface="Calibri"/>
                <a:sym typeface="Calibri"/>
              </a:rPr>
            </a:br>
            <a:r>
              <a:rPr lang="sv-SE">
                <a:latin typeface="Calibri"/>
                <a:ea typeface="Calibri"/>
                <a:cs typeface="Calibri"/>
                <a:sym typeface="Calibri"/>
              </a:rPr>
              <a:t>(</a:t>
            </a:r>
            <a:r>
              <a:rPr lang="sv-SE">
                <a:highlight>
                  <a:srgbClr val="FFFF00"/>
                </a:highlight>
                <a:latin typeface="Calibri"/>
                <a:ea typeface="Calibri"/>
                <a:cs typeface="Calibri"/>
                <a:sym typeface="Calibri"/>
              </a:rPr>
              <a:t>illustration to be updated by Peter</a:t>
            </a:r>
            <a:r>
              <a:rPr lang="sv-SE">
                <a:latin typeface="Calibri"/>
                <a:ea typeface="Calibri"/>
                <a:cs typeface="Calibri"/>
                <a:sym typeface="Calibri"/>
              </a:rPr>
              <a:t>)</a:t>
            </a:r>
            <a:endParaRPr>
              <a:highlight>
                <a:srgbClr val="FFFF00"/>
              </a:highlight>
              <a:latin typeface="Calibri"/>
              <a:ea typeface="Calibri"/>
              <a:cs typeface="Calibri"/>
              <a:sym typeface="Calibri"/>
            </a:endParaRPr>
          </a:p>
        </p:txBody>
      </p:sp>
      <p:graphicFrame>
        <p:nvGraphicFramePr>
          <p:cNvPr id="185" name="Google Shape;185;p13"/>
          <p:cNvGraphicFramePr/>
          <p:nvPr/>
        </p:nvGraphicFramePr>
        <p:xfrm>
          <a:off x="2076450" y="2152650"/>
          <a:ext cx="3000000" cy="3000000"/>
        </p:xfrm>
        <a:graphic>
          <a:graphicData uri="http://schemas.openxmlformats.org/drawingml/2006/table">
            <a:tbl>
              <a:tblPr firstCol="1" firstRow="1">
                <a:noFill/>
                <a:tableStyleId>{AEAF3342-5AF4-4B92-82A8-6AF15A9130B3}</a:tableStyleId>
              </a:tblPr>
              <a:tblGrid>
                <a:gridCol w="2354750"/>
                <a:gridCol w="2737400"/>
                <a:gridCol w="2737400"/>
              </a:tblGrid>
              <a:tr h="817125">
                <a:tc>
                  <a:txBody>
                    <a:bodyPr/>
                    <a:lstStyle/>
                    <a:p>
                      <a:pPr indent="0" lvl="0" marL="0" marR="0" rtl="0" algn="l">
                        <a:spcBef>
                          <a:spcPts val="0"/>
                        </a:spcBef>
                        <a:spcAft>
                          <a:spcPts val="0"/>
                        </a:spcAft>
                        <a:buNone/>
                      </a:pPr>
                      <a:r>
                        <a:rPr lang="sv-SE" sz="1200" u="none" cap="none" strike="noStrike"/>
                        <a:t> </a:t>
                      </a:r>
                      <a:endParaRPr sz="1200" u="none" cap="none" strike="noStrike">
                        <a:latin typeface="Calibri"/>
                        <a:ea typeface="Calibri"/>
                        <a:cs typeface="Calibri"/>
                        <a:sym typeface="Calibri"/>
                      </a:endParaRPr>
                    </a:p>
                  </a:txBody>
                  <a:tcPr marT="0" marB="0" marR="68575" marL="68575"/>
                </a:tc>
                <a:tc>
                  <a:txBody>
                    <a:bodyPr/>
                    <a:lstStyle/>
                    <a:p>
                      <a:pPr indent="0" lvl="0" marL="0" marR="0" rtl="0" algn="l">
                        <a:spcBef>
                          <a:spcPts val="0"/>
                        </a:spcBef>
                        <a:spcAft>
                          <a:spcPts val="0"/>
                        </a:spcAft>
                        <a:buNone/>
                      </a:pPr>
                      <a:r>
                        <a:rPr lang="sv-SE" sz="1200" u="none" cap="none" strike="noStrike"/>
                        <a:t>Relevant for a large group of end users</a:t>
                      </a:r>
                      <a:endParaRPr sz="1200" u="none" cap="none" strike="noStrike">
                        <a:latin typeface="Calibri"/>
                        <a:ea typeface="Calibri"/>
                        <a:cs typeface="Calibri"/>
                        <a:sym typeface="Calibri"/>
                      </a:endParaRPr>
                    </a:p>
                  </a:txBody>
                  <a:tcPr marT="0" marB="0" marR="68575" marL="68575"/>
                </a:tc>
                <a:tc>
                  <a:txBody>
                    <a:bodyPr/>
                    <a:lstStyle/>
                    <a:p>
                      <a:pPr indent="0" lvl="0" marL="0" marR="0" rtl="0" algn="l">
                        <a:spcBef>
                          <a:spcPts val="0"/>
                        </a:spcBef>
                        <a:spcAft>
                          <a:spcPts val="0"/>
                        </a:spcAft>
                        <a:buNone/>
                      </a:pPr>
                      <a:r>
                        <a:rPr lang="sv-SE" sz="1200" u="none" cap="none" strike="noStrike"/>
                        <a:t>Relevant for a small group of end users</a:t>
                      </a:r>
                      <a:endParaRPr sz="1200" u="none" cap="none" strike="noStrike">
                        <a:latin typeface="Calibri"/>
                        <a:ea typeface="Calibri"/>
                        <a:cs typeface="Calibri"/>
                        <a:sym typeface="Calibri"/>
                      </a:endParaRPr>
                    </a:p>
                  </a:txBody>
                  <a:tcPr marT="0" marB="0" marR="68575" marL="68575"/>
                </a:tc>
              </a:tr>
              <a:tr h="1157600">
                <a:tc>
                  <a:txBody>
                    <a:bodyPr/>
                    <a:lstStyle/>
                    <a:p>
                      <a:pPr indent="0" lvl="0" marL="0" marR="0" rtl="0" algn="l">
                        <a:spcBef>
                          <a:spcPts val="0"/>
                        </a:spcBef>
                        <a:spcAft>
                          <a:spcPts val="0"/>
                        </a:spcAft>
                        <a:buNone/>
                      </a:pPr>
                      <a:r>
                        <a:rPr lang="sv-SE" sz="1200" u="none" cap="none" strike="noStrike"/>
                        <a:t>High implementation potential</a:t>
                      </a:r>
                      <a:endParaRPr sz="1200" u="none" cap="none" strike="noStrike">
                        <a:latin typeface="Calibri"/>
                        <a:ea typeface="Calibri"/>
                        <a:cs typeface="Calibri"/>
                        <a:sym typeface="Calibri"/>
                      </a:endParaRPr>
                    </a:p>
                  </a:txBody>
                  <a:tcPr marT="0" marB="0" marR="68575" marL="68575"/>
                </a:tc>
                <a:tc>
                  <a:txBody>
                    <a:bodyPr/>
                    <a:lstStyle/>
                    <a:p>
                      <a:pPr indent="0" lvl="0" marL="0" marR="0" rtl="0" algn="ctr">
                        <a:spcBef>
                          <a:spcPts val="0"/>
                        </a:spcBef>
                        <a:spcAft>
                          <a:spcPts val="0"/>
                        </a:spcAft>
                        <a:buNone/>
                      </a:pPr>
                      <a:r>
                        <a:rPr lang="sv-SE" sz="1200" u="none" cap="none" strike="noStrike"/>
                        <a:t>Tables creator,</a:t>
                      </a:r>
                      <a:endParaRPr sz="1200" u="none" cap="none" strike="noStrike"/>
                    </a:p>
                    <a:p>
                      <a:pPr indent="0" lvl="0" marL="0" marR="0" rtl="0" algn="ctr">
                        <a:spcBef>
                          <a:spcPts val="1200"/>
                        </a:spcBef>
                        <a:spcAft>
                          <a:spcPts val="0"/>
                        </a:spcAft>
                        <a:buNone/>
                      </a:pPr>
                      <a:r>
                        <a:rPr lang="sv-SE" sz="1200" u="none" cap="none" strike="noStrike"/>
                        <a:t>Forms editor</a:t>
                      </a:r>
                      <a:endParaRPr sz="1200" u="none" cap="none" strike="noStrike">
                        <a:latin typeface="Calibri"/>
                        <a:ea typeface="Calibri"/>
                        <a:cs typeface="Calibri"/>
                        <a:sym typeface="Calibri"/>
                      </a:endParaRPr>
                    </a:p>
                  </a:txBody>
                  <a:tcPr marT="0" marB="0" marR="68575" marL="68575" anchor="ctr"/>
                </a:tc>
                <a:tc>
                  <a:txBody>
                    <a:bodyPr/>
                    <a:lstStyle/>
                    <a:p>
                      <a:pPr indent="0" lvl="0" marL="0" marR="0" rtl="0" algn="ctr">
                        <a:spcBef>
                          <a:spcPts val="0"/>
                        </a:spcBef>
                        <a:spcAft>
                          <a:spcPts val="0"/>
                        </a:spcAft>
                        <a:buNone/>
                      </a:pPr>
                      <a:r>
                        <a:rPr lang="sv-SE" sz="1200" u="none" cap="none" strike="noStrike"/>
                        <a:t>Change language</a:t>
                      </a:r>
                      <a:endParaRPr sz="1200" u="none" cap="none" strike="noStrike">
                        <a:latin typeface="Calibri"/>
                        <a:ea typeface="Calibri"/>
                        <a:cs typeface="Calibri"/>
                        <a:sym typeface="Calibri"/>
                      </a:endParaRPr>
                    </a:p>
                  </a:txBody>
                  <a:tcPr marT="0" marB="0" marR="68575" marL="68575" anchor="ctr"/>
                </a:tc>
              </a:tr>
              <a:tr h="1225675">
                <a:tc>
                  <a:txBody>
                    <a:bodyPr/>
                    <a:lstStyle/>
                    <a:p>
                      <a:pPr indent="0" lvl="0" marL="0" marR="0" rtl="0" algn="l">
                        <a:spcBef>
                          <a:spcPts val="0"/>
                        </a:spcBef>
                        <a:spcAft>
                          <a:spcPts val="0"/>
                        </a:spcAft>
                        <a:buNone/>
                      </a:pPr>
                      <a:r>
                        <a:rPr lang="sv-SE" sz="1200" u="none" cap="none" strike="noStrike"/>
                        <a:t>Lower or Medium implementation potential</a:t>
                      </a:r>
                      <a:endParaRPr sz="1200" u="none" cap="none" strike="noStrike">
                        <a:latin typeface="Calibri"/>
                        <a:ea typeface="Calibri"/>
                        <a:cs typeface="Calibri"/>
                        <a:sym typeface="Calibri"/>
                      </a:endParaRPr>
                    </a:p>
                  </a:txBody>
                  <a:tcPr marT="0" marB="0" marR="68575" marL="68575"/>
                </a:tc>
                <a:tc>
                  <a:txBody>
                    <a:bodyPr/>
                    <a:lstStyle/>
                    <a:p>
                      <a:pPr indent="0" lvl="0" marL="0" marR="0" rtl="0" algn="ctr">
                        <a:spcBef>
                          <a:spcPts val="0"/>
                        </a:spcBef>
                        <a:spcAft>
                          <a:spcPts val="0"/>
                        </a:spcAft>
                        <a:buNone/>
                      </a:pPr>
                      <a:r>
                        <a:rPr lang="sv-SE" sz="1200" u="none" cap="none" strike="noStrike"/>
                        <a:t>Video</a:t>
                      </a:r>
                      <a:endParaRPr sz="1200" u="none" cap="none" strike="noStrike">
                        <a:latin typeface="Calibri"/>
                        <a:ea typeface="Calibri"/>
                        <a:cs typeface="Calibri"/>
                        <a:sym typeface="Calibri"/>
                      </a:endParaRPr>
                    </a:p>
                  </a:txBody>
                  <a:tcPr marT="0" marB="0" marR="68575" marL="68575" anchor="ctr"/>
                </a:tc>
                <a:tc>
                  <a:txBody>
                    <a:bodyPr/>
                    <a:lstStyle/>
                    <a:p>
                      <a:pPr indent="0" lvl="0" marL="0" marR="0" rtl="0" algn="ctr">
                        <a:spcBef>
                          <a:spcPts val="0"/>
                        </a:spcBef>
                        <a:spcAft>
                          <a:spcPts val="0"/>
                        </a:spcAft>
                        <a:buNone/>
                      </a:pPr>
                      <a:r>
                        <a:rPr lang="sv-SE" sz="1200" u="none" cap="none" strike="noStrike"/>
                        <a:t>ALT-text</a:t>
                      </a:r>
                      <a:endParaRPr sz="1200" u="none" cap="none" strike="noStrike">
                        <a:latin typeface="Calibri"/>
                        <a:ea typeface="Calibri"/>
                        <a:cs typeface="Calibri"/>
                        <a:sym typeface="Calibri"/>
                      </a:endParaRPr>
                    </a:p>
                  </a:txBody>
                  <a:tcPr marT="0" marB="0" marR="68575" marL="68575" anchor="ct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4"/>
          <p:cNvSpPr txBox="1"/>
          <p:nvPr>
            <p:ph type="ctrTitle"/>
          </p:nvPr>
        </p:nvSpPr>
        <p:spPr>
          <a:xfrm>
            <a:off x="806366" y="1986011"/>
            <a:ext cx="8920410" cy="105897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sv-SE">
                <a:latin typeface="Calibri"/>
                <a:ea typeface="Calibri"/>
                <a:cs typeface="Calibri"/>
                <a:sym typeface="Calibri"/>
              </a:rPr>
              <a:t>Task 3.1 High-level discussions with other market players </a:t>
            </a:r>
            <a:br>
              <a:rPr lang="sv-SE">
                <a:latin typeface="Calibri"/>
                <a:ea typeface="Calibri"/>
                <a:cs typeface="Calibri"/>
                <a:sym typeface="Calibri"/>
              </a:rPr>
            </a:br>
            <a:endParaRPr>
              <a:latin typeface="Calibri"/>
              <a:ea typeface="Calibri"/>
              <a:cs typeface="Calibri"/>
              <a:sym typeface="Calibri"/>
            </a:endParaRPr>
          </a:p>
        </p:txBody>
      </p:sp>
      <p:sp>
        <p:nvSpPr>
          <p:cNvPr id="192" name="Google Shape;192;p14"/>
          <p:cNvSpPr txBox="1"/>
          <p:nvPr>
            <p:ph idx="1" type="subTitle"/>
          </p:nvPr>
        </p:nvSpPr>
        <p:spPr>
          <a:xfrm>
            <a:off x="936777" y="2640254"/>
            <a:ext cx="6984696" cy="402102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Font typeface="Arial"/>
              <a:buChar char="•"/>
            </a:pPr>
            <a:r>
              <a:rPr lang="sv-SE"/>
              <a:t>Learn about possible barriers</a:t>
            </a:r>
            <a:endParaRPr/>
          </a:p>
          <a:p>
            <a:pPr indent="-342900" lvl="0" marL="342900" rtl="0" algn="l">
              <a:lnSpc>
                <a:spcPct val="90000"/>
              </a:lnSpc>
              <a:spcBef>
                <a:spcPts val="1000"/>
              </a:spcBef>
              <a:spcAft>
                <a:spcPts val="0"/>
              </a:spcAft>
              <a:buClr>
                <a:schemeClr val="dk1"/>
              </a:buClr>
              <a:buSzPts val="2400"/>
              <a:buFont typeface="Arial"/>
              <a:buChar char="•"/>
            </a:pPr>
            <a:r>
              <a:rPr lang="sv-SE"/>
              <a:t>Get feedback from market players</a:t>
            </a:r>
            <a:endParaRPr/>
          </a:p>
          <a:p>
            <a:pPr indent="-342900" lvl="0" marL="342900" rtl="0" algn="l">
              <a:lnSpc>
                <a:spcPct val="90000"/>
              </a:lnSpc>
              <a:spcBef>
                <a:spcPts val="1000"/>
              </a:spcBef>
              <a:spcAft>
                <a:spcPts val="0"/>
              </a:spcAft>
              <a:buClr>
                <a:schemeClr val="dk1"/>
              </a:buClr>
              <a:buSzPts val="2400"/>
              <a:buFont typeface="Arial"/>
              <a:buChar char="•"/>
            </a:pPr>
            <a:r>
              <a:rPr lang="sv-SE"/>
              <a:t>Raise awareness</a:t>
            </a:r>
            <a:endParaRPr/>
          </a:p>
          <a:p>
            <a:pPr indent="-342900" lvl="0" marL="342900" rtl="0" algn="l">
              <a:lnSpc>
                <a:spcPct val="90000"/>
              </a:lnSpc>
              <a:spcBef>
                <a:spcPts val="1000"/>
              </a:spcBef>
              <a:spcAft>
                <a:spcPts val="0"/>
              </a:spcAft>
              <a:buClr>
                <a:schemeClr val="dk1"/>
              </a:buClr>
              <a:buSzPts val="2400"/>
              <a:buFont typeface="Arial"/>
              <a:buChar char="•"/>
            </a:pPr>
            <a:r>
              <a:rPr lang="sv-SE"/>
              <a:t>Showcase the potential</a:t>
            </a:r>
            <a:endParaRPr sz="3200"/>
          </a:p>
        </p:txBody>
      </p:sp>
      <p:pic>
        <p:nvPicPr>
          <p:cNvPr descr="Popular expert panel discussions from 2019 | SourceSecurity.com | Security  News" id="193" name="Google Shape;193;p14"/>
          <p:cNvPicPr preferRelativeResize="0"/>
          <p:nvPr/>
        </p:nvPicPr>
        <p:blipFill rotWithShape="1">
          <a:blip r:embed="rId3">
            <a:alphaModFix/>
          </a:blip>
          <a:srcRect b="0" l="0" r="0" t="0"/>
          <a:stretch/>
        </p:blipFill>
        <p:spPr>
          <a:xfrm>
            <a:off x="6809268" y="2397907"/>
            <a:ext cx="5382732" cy="3118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5"/>
          <p:cNvSpPr txBox="1"/>
          <p:nvPr>
            <p:ph type="ctrTitle"/>
          </p:nvPr>
        </p:nvSpPr>
        <p:spPr>
          <a:xfrm>
            <a:off x="791376" y="790699"/>
            <a:ext cx="8920410"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Specific market outreach</a:t>
            </a:r>
            <a:endParaRPr>
              <a:latin typeface="Calibri"/>
              <a:ea typeface="Calibri"/>
              <a:cs typeface="Calibri"/>
              <a:sym typeface="Calibri"/>
            </a:endParaRPr>
          </a:p>
        </p:txBody>
      </p:sp>
      <p:sp>
        <p:nvSpPr>
          <p:cNvPr id="200" name="Google Shape;200;p15"/>
          <p:cNvSpPr txBox="1"/>
          <p:nvPr>
            <p:ph idx="1" type="subTitle"/>
          </p:nvPr>
        </p:nvSpPr>
        <p:spPr>
          <a:xfrm>
            <a:off x="936777" y="2346377"/>
            <a:ext cx="6984696" cy="402102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Font typeface="Arial"/>
              <a:buChar char="•"/>
            </a:pPr>
            <a:r>
              <a:rPr lang="sv-SE"/>
              <a:t>Validation of prototypes</a:t>
            </a:r>
            <a:endParaRPr/>
          </a:p>
          <a:p>
            <a:pPr indent="-342900" lvl="0" marL="342900" rtl="0" algn="l">
              <a:lnSpc>
                <a:spcPct val="90000"/>
              </a:lnSpc>
              <a:spcBef>
                <a:spcPts val="1000"/>
              </a:spcBef>
              <a:spcAft>
                <a:spcPts val="0"/>
              </a:spcAft>
              <a:buClr>
                <a:schemeClr val="dk1"/>
              </a:buClr>
              <a:buSzPts val="2400"/>
              <a:buFont typeface="Arial"/>
              <a:buChar char="•"/>
            </a:pPr>
            <a:r>
              <a:rPr lang="sv-SE"/>
              <a:t>Targeted surveys</a:t>
            </a:r>
            <a:endParaRPr/>
          </a:p>
          <a:p>
            <a:pPr indent="-342900" lvl="0" marL="342900" rtl="0" algn="l">
              <a:lnSpc>
                <a:spcPct val="90000"/>
              </a:lnSpc>
              <a:spcBef>
                <a:spcPts val="1000"/>
              </a:spcBef>
              <a:spcAft>
                <a:spcPts val="0"/>
              </a:spcAft>
              <a:buClr>
                <a:schemeClr val="dk1"/>
              </a:buClr>
              <a:buSzPts val="2400"/>
              <a:buFont typeface="Arial"/>
              <a:buChar char="•"/>
            </a:pPr>
            <a:r>
              <a:rPr lang="sv-SE"/>
              <a:t>Semi-structured interviews</a:t>
            </a:r>
            <a:endParaRPr/>
          </a:p>
          <a:p>
            <a:pPr indent="-342900" lvl="0" marL="342900" rtl="0" algn="l">
              <a:lnSpc>
                <a:spcPct val="90000"/>
              </a:lnSpc>
              <a:spcBef>
                <a:spcPts val="1000"/>
              </a:spcBef>
              <a:spcAft>
                <a:spcPts val="0"/>
              </a:spcAft>
              <a:buClr>
                <a:schemeClr val="dk1"/>
              </a:buClr>
              <a:buSzPts val="2400"/>
              <a:buFont typeface="Arial"/>
              <a:buChar char="•"/>
            </a:pPr>
            <a:r>
              <a:rPr lang="sv-SE"/>
              <a:t>Bilateral meetings</a:t>
            </a:r>
            <a:endParaRPr/>
          </a:p>
        </p:txBody>
      </p:sp>
      <p:pic>
        <p:nvPicPr>
          <p:cNvPr descr="video interview - MatchMedics - We Recruit Doctors!" id="201" name="Google Shape;201;p15"/>
          <p:cNvPicPr preferRelativeResize="0"/>
          <p:nvPr/>
        </p:nvPicPr>
        <p:blipFill rotWithShape="1">
          <a:blip r:embed="rId3">
            <a:alphaModFix/>
          </a:blip>
          <a:srcRect b="0" l="0" r="0" t="0"/>
          <a:stretch/>
        </p:blipFill>
        <p:spPr>
          <a:xfrm>
            <a:off x="8063459" y="2465467"/>
            <a:ext cx="4128541" cy="275236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6"/>
          <p:cNvSpPr txBox="1"/>
          <p:nvPr>
            <p:ph type="title"/>
          </p:nvPr>
        </p:nvSpPr>
        <p:spPr>
          <a:xfrm>
            <a:off x="838200" y="681037"/>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sv-SE" sz="6000">
                <a:latin typeface="Calibri"/>
                <a:ea typeface="Calibri"/>
                <a:cs typeface="Calibri"/>
                <a:sym typeface="Calibri"/>
              </a:rPr>
              <a:t>A diverse industry</a:t>
            </a:r>
            <a:endParaRPr sz="6000">
              <a:latin typeface="Calibri"/>
              <a:ea typeface="Calibri"/>
              <a:cs typeface="Calibri"/>
              <a:sym typeface="Calibri"/>
            </a:endParaRPr>
          </a:p>
        </p:txBody>
      </p:sp>
      <p:sp>
        <p:nvSpPr>
          <p:cNvPr id="208" name="Google Shape;208;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sv-SE"/>
              <a:t>Authoring tools producers and providers</a:t>
            </a:r>
            <a:endParaRPr/>
          </a:p>
          <a:p>
            <a:pPr indent="-228600" lvl="0" marL="228600" rtl="0" algn="l">
              <a:lnSpc>
                <a:spcPct val="90000"/>
              </a:lnSpc>
              <a:spcBef>
                <a:spcPts val="1000"/>
              </a:spcBef>
              <a:spcAft>
                <a:spcPts val="0"/>
              </a:spcAft>
              <a:buClr>
                <a:schemeClr val="dk1"/>
              </a:buClr>
              <a:buSzPts val="2800"/>
              <a:buChar char="•"/>
            </a:pPr>
            <a:r>
              <a:rPr lang="sv-SE">
                <a:extLst>
                  <a:ext uri="http://customooxmlschemas.google.com/">
                    <go:slidesCustomData xmlns:go="http://customooxmlschemas.google.com/" textRoundtripDataId="6"/>
                  </a:ext>
                </a:extLst>
              </a:rPr>
              <a:t>ICT-suppliers</a:t>
            </a:r>
            <a:endParaRPr/>
          </a:p>
          <a:p>
            <a:pPr indent="-228600" lvl="0" marL="228600" rtl="0" algn="l">
              <a:lnSpc>
                <a:spcPct val="90000"/>
              </a:lnSpc>
              <a:spcBef>
                <a:spcPts val="1000"/>
              </a:spcBef>
              <a:spcAft>
                <a:spcPts val="0"/>
              </a:spcAft>
              <a:buClr>
                <a:schemeClr val="dk1"/>
              </a:buClr>
              <a:buSzPts val="2800"/>
              <a:buChar char="•"/>
            </a:pPr>
            <a:r>
              <a:rPr lang="sv-SE"/>
              <a:t>Open source and licensed tools</a:t>
            </a:r>
            <a:endParaRPr/>
          </a:p>
          <a:p>
            <a:pPr indent="-228600" lvl="0" marL="228600" rtl="0" algn="l">
              <a:lnSpc>
                <a:spcPct val="90000"/>
              </a:lnSpc>
              <a:spcBef>
                <a:spcPts val="1000"/>
              </a:spcBef>
              <a:spcAft>
                <a:spcPts val="0"/>
              </a:spcAft>
              <a:buClr>
                <a:schemeClr val="dk1"/>
              </a:buClr>
              <a:buSzPts val="2800"/>
              <a:buChar char="•"/>
            </a:pPr>
            <a:r>
              <a:rPr lang="sv-SE"/>
              <a:t>Headless, decoupled and monolithic tools</a:t>
            </a:r>
            <a:endParaRPr/>
          </a:p>
          <a:p>
            <a:pPr indent="-228600" lvl="0" marL="228600" rtl="0" algn="l">
              <a:lnSpc>
                <a:spcPct val="90000"/>
              </a:lnSpc>
              <a:spcBef>
                <a:spcPts val="1000"/>
              </a:spcBef>
              <a:spcAft>
                <a:spcPts val="0"/>
              </a:spcAft>
              <a:buClr>
                <a:schemeClr val="dk1"/>
              </a:buClr>
              <a:buSzPts val="2800"/>
              <a:buChar char="•"/>
            </a:pPr>
            <a:r>
              <a:rPr lang="sv-SE"/>
              <a:t>Small and large market players</a:t>
            </a:r>
            <a:endParaRPr/>
          </a:p>
          <a:p>
            <a:pPr indent="-228600" lvl="0" marL="228600" rtl="0" algn="l">
              <a:lnSpc>
                <a:spcPct val="90000"/>
              </a:lnSpc>
              <a:spcBef>
                <a:spcPts val="1000"/>
              </a:spcBef>
              <a:spcAft>
                <a:spcPts val="0"/>
              </a:spcAft>
              <a:buClr>
                <a:schemeClr val="dk1"/>
              </a:buClr>
              <a:buSzPts val="2800"/>
              <a:buChar char="•"/>
            </a:pPr>
            <a:r>
              <a:rPr lang="sv-SE"/>
              <a:t>From across the EU and beyond</a:t>
            </a:r>
            <a:endParaRPr/>
          </a:p>
          <a:p>
            <a:pPr indent="-50800" lvl="0" marL="228600" rtl="0" algn="l">
              <a:lnSpc>
                <a:spcPct val="90000"/>
              </a:lnSpc>
              <a:spcBef>
                <a:spcPts val="1000"/>
              </a:spcBef>
              <a:spcAft>
                <a:spcPts val="0"/>
              </a:spcAft>
              <a:buClr>
                <a:schemeClr val="dk1"/>
              </a:buClr>
              <a:buSzPts val="2800"/>
              <a:buNone/>
            </a:pPr>
            <a:r>
              <a:t/>
            </a:r>
            <a:endParaRPr/>
          </a:p>
        </p:txBody>
      </p:sp>
      <p:pic>
        <p:nvPicPr>
          <p:cNvPr descr="12 olika snören, i olika färger som sitter ihop. Foto" id="209" name="Google Shape;209;p16"/>
          <p:cNvPicPr preferRelativeResize="0"/>
          <p:nvPr/>
        </p:nvPicPr>
        <p:blipFill rotWithShape="1">
          <a:blip r:embed="rId4">
            <a:alphaModFix/>
          </a:blip>
          <a:srcRect b="15015" l="0" r="0" t="15015"/>
          <a:stretch/>
        </p:blipFill>
        <p:spPr>
          <a:xfrm>
            <a:off x="7671727" y="2006600"/>
            <a:ext cx="4520273" cy="316286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7"/>
          <p:cNvSpPr txBox="1"/>
          <p:nvPr>
            <p:ph type="title"/>
          </p:nvPr>
        </p:nvSpPr>
        <p:spPr>
          <a:xfrm>
            <a:off x="838200" y="681037"/>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Calibri"/>
              <a:buNone/>
            </a:pPr>
            <a:r>
              <a:rPr lang="sv-SE" sz="6000">
                <a:latin typeface="Calibri"/>
                <a:ea typeface="Calibri"/>
                <a:cs typeface="Calibri"/>
                <a:sym typeface="Calibri"/>
              </a:rPr>
              <a:t>Demand and interest</a:t>
            </a:r>
            <a:endParaRPr sz="6000">
              <a:latin typeface="Calibri"/>
              <a:ea typeface="Calibri"/>
              <a:cs typeface="Calibri"/>
              <a:sym typeface="Calibri"/>
            </a:endParaRPr>
          </a:p>
        </p:txBody>
      </p:sp>
      <p:sp>
        <p:nvSpPr>
          <p:cNvPr id="216" name="Google Shape;216;p17"/>
          <p:cNvSpPr txBox="1"/>
          <p:nvPr>
            <p:ph idx="1" type="body"/>
          </p:nvPr>
        </p:nvSpPr>
        <p:spPr>
          <a:xfrm>
            <a:off x="838200" y="2171491"/>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sv-SE"/>
              <a:t>Overwhelmingly positive</a:t>
            </a:r>
            <a:endParaRPr/>
          </a:p>
          <a:p>
            <a:pPr indent="-228600" lvl="0" marL="228600" rtl="0" algn="l">
              <a:lnSpc>
                <a:spcPct val="90000"/>
              </a:lnSpc>
              <a:spcBef>
                <a:spcPts val="1000"/>
              </a:spcBef>
              <a:spcAft>
                <a:spcPts val="0"/>
              </a:spcAft>
              <a:buClr>
                <a:schemeClr val="dk1"/>
              </a:buClr>
              <a:buSzPts val="2800"/>
              <a:buChar char="•"/>
            </a:pPr>
            <a:r>
              <a:rPr lang="sv-SE"/>
              <a:t>Market cooperation</a:t>
            </a:r>
            <a:endParaRPr/>
          </a:p>
          <a:p>
            <a:pPr indent="-228600" lvl="0" marL="228600" rtl="0" algn="l">
              <a:lnSpc>
                <a:spcPct val="90000"/>
              </a:lnSpc>
              <a:spcBef>
                <a:spcPts val="1000"/>
              </a:spcBef>
              <a:spcAft>
                <a:spcPts val="0"/>
              </a:spcAft>
              <a:buClr>
                <a:schemeClr val="dk1"/>
              </a:buClr>
              <a:buSzPts val="2800"/>
              <a:buChar char="•"/>
            </a:pPr>
            <a:r>
              <a:rPr lang="sv-SE"/>
              <a:t>Best practice</a:t>
            </a:r>
            <a:endParaRPr/>
          </a:p>
          <a:p>
            <a:pPr indent="-228600" lvl="0" marL="228600" rtl="0" algn="l">
              <a:lnSpc>
                <a:spcPct val="90000"/>
              </a:lnSpc>
              <a:spcBef>
                <a:spcPts val="1000"/>
              </a:spcBef>
              <a:spcAft>
                <a:spcPts val="0"/>
              </a:spcAft>
              <a:buClr>
                <a:schemeClr val="dk1"/>
              </a:buClr>
              <a:buSzPts val="2800"/>
              <a:buChar char="•"/>
            </a:pPr>
            <a:r>
              <a:rPr lang="sv-SE"/>
              <a:t>More features to be developed</a:t>
            </a:r>
            <a:endParaRPr/>
          </a:p>
          <a:p>
            <a:pPr indent="-228600" lvl="0" marL="228600" rtl="0" algn="l">
              <a:lnSpc>
                <a:spcPct val="90000"/>
              </a:lnSpc>
              <a:spcBef>
                <a:spcPts val="1000"/>
              </a:spcBef>
              <a:spcAft>
                <a:spcPts val="0"/>
              </a:spcAft>
              <a:buClr>
                <a:schemeClr val="dk1"/>
              </a:buClr>
              <a:buSzPts val="2800"/>
              <a:buChar char="•"/>
            </a:pPr>
            <a:r>
              <a:rPr lang="sv-SE"/>
              <a:t>Wider uptake of features (beyond CMS)</a:t>
            </a:r>
            <a:endParaRPr/>
          </a:p>
          <a:p>
            <a:pPr indent="0" lvl="0" marL="0" rtl="0" algn="l">
              <a:lnSpc>
                <a:spcPct val="90000"/>
              </a:lnSpc>
              <a:spcBef>
                <a:spcPts val="1000"/>
              </a:spcBef>
              <a:spcAft>
                <a:spcPts val="0"/>
              </a:spcAft>
              <a:buClr>
                <a:schemeClr val="dk1"/>
              </a:buClr>
              <a:buSzPts val="2800"/>
              <a:buNone/>
            </a:pPr>
            <a:r>
              <a:t/>
            </a:r>
            <a:endParaRPr/>
          </a:p>
        </p:txBody>
      </p:sp>
      <p:pic>
        <p:nvPicPr>
          <p:cNvPr descr="happy image 2 - Mac House" id="217" name="Google Shape;217;p17"/>
          <p:cNvPicPr preferRelativeResize="0"/>
          <p:nvPr/>
        </p:nvPicPr>
        <p:blipFill rotWithShape="1">
          <a:blip r:embed="rId3">
            <a:alphaModFix/>
          </a:blip>
          <a:srcRect b="0" l="0" r="0" t="0"/>
          <a:stretch/>
        </p:blipFill>
        <p:spPr>
          <a:xfrm>
            <a:off x="8053342" y="2171491"/>
            <a:ext cx="4138658" cy="30151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descr="En bild som visar leksak, stående, grupp, bord&#10;&#10;Automatiskt genererad beskrivning" id="223" name="Google Shape;223;p18"/>
          <p:cNvPicPr preferRelativeResize="0"/>
          <p:nvPr/>
        </p:nvPicPr>
        <p:blipFill rotWithShape="1">
          <a:blip r:embed="rId3">
            <a:alphaModFix/>
          </a:blip>
          <a:srcRect b="0" l="0" r="0" t="0"/>
          <a:stretch/>
        </p:blipFill>
        <p:spPr>
          <a:xfrm>
            <a:off x="762433" y="1943967"/>
            <a:ext cx="5138728" cy="3333101"/>
          </a:xfrm>
          <a:prstGeom prst="rect">
            <a:avLst/>
          </a:prstGeom>
          <a:noFill/>
          <a:ln>
            <a:noFill/>
          </a:ln>
        </p:spPr>
      </p:pic>
      <p:sp>
        <p:nvSpPr>
          <p:cNvPr id="224" name="Google Shape;224;p18"/>
          <p:cNvSpPr txBox="1"/>
          <p:nvPr/>
        </p:nvSpPr>
        <p:spPr>
          <a:xfrm>
            <a:off x="762433" y="727226"/>
            <a:ext cx="7499251" cy="105897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600"/>
              <a:buFont typeface="Calibri"/>
              <a:buNone/>
            </a:pPr>
            <a:br>
              <a:rPr lang="sv-SE" sz="4600">
                <a:solidFill>
                  <a:schemeClr val="dk1"/>
                </a:solidFill>
                <a:latin typeface="Calibri"/>
                <a:ea typeface="Calibri"/>
                <a:cs typeface="Calibri"/>
                <a:sym typeface="Calibri"/>
              </a:rPr>
            </a:br>
            <a:r>
              <a:rPr lang="sv-SE" sz="4600">
                <a:solidFill>
                  <a:schemeClr val="dk1"/>
                </a:solidFill>
                <a:latin typeface="Calibri"/>
                <a:ea typeface="Calibri"/>
                <a:cs typeface="Calibri"/>
                <a:sym typeface="Calibri"/>
              </a:rPr>
              <a:t>Q&amp;A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9"/>
          <p:cNvSpPr txBox="1"/>
          <p:nvPr>
            <p:ph type="ctrTitle"/>
          </p:nvPr>
        </p:nvSpPr>
        <p:spPr>
          <a:xfrm>
            <a:off x="474250" y="1041400"/>
            <a:ext cx="10780571" cy="2387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sv-SE">
                <a:latin typeface="Calibri"/>
                <a:ea typeface="Calibri"/>
                <a:cs typeface="Calibri"/>
                <a:sym typeface="Calibri"/>
              </a:rPr>
              <a:t>Task 3.2: </a:t>
            </a:r>
            <a:br>
              <a:rPr lang="sv-SE">
                <a:latin typeface="Calibri"/>
                <a:ea typeface="Calibri"/>
                <a:cs typeface="Calibri"/>
                <a:sym typeface="Calibri"/>
              </a:rPr>
            </a:br>
            <a:r>
              <a:rPr lang="sv-SE">
                <a:latin typeface="Calibri"/>
                <a:ea typeface="Calibri"/>
                <a:cs typeface="Calibri"/>
                <a:sym typeface="Calibri"/>
              </a:rPr>
              <a:t>Repository of accessibility features</a:t>
            </a:r>
            <a:br>
              <a:rPr lang="sv-SE">
                <a:latin typeface="Calibri"/>
                <a:ea typeface="Calibri"/>
                <a:cs typeface="Calibri"/>
                <a:sym typeface="Calibri"/>
              </a:rPr>
            </a:br>
            <a:endParaRPr>
              <a:latin typeface="Calibri"/>
              <a:ea typeface="Calibri"/>
              <a:cs typeface="Calibri"/>
              <a:sym typeface="Calibri"/>
            </a:endParaRPr>
          </a:p>
        </p:txBody>
      </p:sp>
      <p:pic>
        <p:nvPicPr>
          <p:cNvPr descr="Kugghjul som hänger ihop. Foto" id="231" name="Google Shape;231;p19"/>
          <p:cNvPicPr preferRelativeResize="0"/>
          <p:nvPr/>
        </p:nvPicPr>
        <p:blipFill rotWithShape="1">
          <a:blip r:embed="rId3">
            <a:alphaModFix/>
          </a:blip>
          <a:srcRect b="0" l="0" r="0" t="0"/>
          <a:stretch/>
        </p:blipFill>
        <p:spPr>
          <a:xfrm>
            <a:off x="3383710" y="2788587"/>
            <a:ext cx="4535017" cy="30280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
          <p:cNvSpPr txBox="1"/>
          <p:nvPr>
            <p:ph type="ctrTitle"/>
          </p:nvPr>
        </p:nvSpPr>
        <p:spPr>
          <a:xfrm>
            <a:off x="762433" y="727226"/>
            <a:ext cx="6984695" cy="1058977"/>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600"/>
              <a:buFont typeface="Calibri"/>
              <a:buNone/>
            </a:pPr>
            <a:br>
              <a:rPr lang="sv-SE" sz="4600"/>
            </a:br>
            <a:r>
              <a:rPr lang="sv-SE" sz="4600">
                <a:latin typeface="Calibri"/>
                <a:ea typeface="Calibri"/>
                <a:cs typeface="Calibri"/>
                <a:sym typeface="Calibri"/>
              </a:rPr>
              <a:t>Agenda</a:t>
            </a:r>
            <a:endParaRPr/>
          </a:p>
        </p:txBody>
      </p:sp>
      <p:sp>
        <p:nvSpPr>
          <p:cNvPr id="102" name="Google Shape;102;p2"/>
          <p:cNvSpPr txBox="1"/>
          <p:nvPr>
            <p:ph idx="1" type="subTitle"/>
          </p:nvPr>
        </p:nvSpPr>
        <p:spPr>
          <a:xfrm>
            <a:off x="762432" y="1786203"/>
            <a:ext cx="11429568" cy="4321626"/>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2400"/>
              <a:buNone/>
            </a:pPr>
            <a:r>
              <a:rPr lang="sv-SE"/>
              <a:t>13.00 – 13.15 Tour de table</a:t>
            </a:r>
            <a:br>
              <a:rPr lang="sv-SE"/>
            </a:br>
            <a:r>
              <a:rPr lang="sv-SE"/>
              <a:t>13.15 – 13.45 WP3 Test implementation and result of discussions with market players</a:t>
            </a:r>
            <a:br>
              <a:rPr lang="sv-SE"/>
            </a:br>
            <a:r>
              <a:rPr lang="sv-SE"/>
              <a:t>13.45 – 14.15 WP1 &amp; WP3 Final Features, Repository and (D1.3) Technical specifications </a:t>
            </a:r>
            <a:br>
              <a:rPr lang="sv-SE"/>
            </a:br>
            <a:r>
              <a:rPr lang="sv-SE"/>
              <a:t>14.15 – 14.30 Coffee break</a:t>
            </a:r>
            <a:br>
              <a:rPr lang="sv-SE"/>
            </a:br>
            <a:r>
              <a:rPr lang="sv-SE"/>
              <a:t>14.30 – 15.00 WP4 Dissemination activities</a:t>
            </a:r>
            <a:br>
              <a:rPr lang="sv-SE"/>
            </a:br>
            <a:r>
              <a:rPr lang="sv-SE"/>
              <a:t>15.00 – 15.15 WP5 Sustainability </a:t>
            </a:r>
            <a:br>
              <a:rPr lang="sv-SE"/>
            </a:br>
            <a:r>
              <a:rPr lang="sv-SE"/>
              <a:t>15.15 – 15.30 Effort and resources spent</a:t>
            </a:r>
            <a:br>
              <a:rPr lang="sv-SE"/>
            </a:br>
            <a:r>
              <a:rPr lang="sv-SE"/>
              <a:t>15.3</a:t>
            </a:r>
            <a:r>
              <a:rPr lang="sv-SE">
                <a:extLst>
                  <a:ext uri="http://customooxmlschemas.google.com/">
                    <go:slidesCustomData xmlns:go="http://customooxmlschemas.google.com/" textRoundtripDataId="0"/>
                  </a:ext>
                </a:extLst>
              </a:rPr>
              <a:t>0 - 16</a:t>
            </a:r>
            <a:r>
              <a:rPr lang="sv-SE"/>
              <a:t>.00 Internal meeting EC + experts</a:t>
            </a:r>
            <a:br>
              <a:rPr lang="sv-SE"/>
            </a:br>
            <a:r>
              <a:rPr lang="sv-SE"/>
              <a:t>16.00 – 16.30 Initial feedback</a:t>
            </a:r>
            <a:endParaRPr/>
          </a:p>
          <a:p>
            <a:pPr indent="0" lvl="0" marL="0" rtl="0" algn="l">
              <a:lnSpc>
                <a:spcPct val="90000"/>
              </a:lnSpc>
              <a:spcBef>
                <a:spcPts val="1000"/>
              </a:spcBef>
              <a:spcAft>
                <a:spcPts val="0"/>
              </a:spcAft>
              <a:buClr>
                <a:schemeClr val="dk1"/>
              </a:buClr>
              <a:buSzPts val="2400"/>
              <a:buNone/>
            </a:pPr>
            <a:br>
              <a:rPr lang="sv-SE"/>
            </a:br>
            <a:r>
              <a:rPr lang="sv-SE"/>
              <a:t>Q&amp;A included in each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0"/>
          <p:cNvSpPr txBox="1"/>
          <p:nvPr>
            <p:ph type="title"/>
          </p:nvPr>
        </p:nvSpPr>
        <p:spPr>
          <a:xfrm>
            <a:off x="695960" y="681037"/>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sv-SE">
                <a:latin typeface="Calibri"/>
                <a:ea typeface="Calibri"/>
                <a:cs typeface="Calibri"/>
                <a:sym typeface="Calibri"/>
              </a:rPr>
              <a:t>Repository</a:t>
            </a:r>
            <a:endParaRPr>
              <a:latin typeface="Calibri"/>
              <a:ea typeface="Calibri"/>
              <a:cs typeface="Calibri"/>
              <a:sym typeface="Calibri"/>
            </a:endParaRPr>
          </a:p>
        </p:txBody>
      </p:sp>
      <p:sp>
        <p:nvSpPr>
          <p:cNvPr id="238" name="Google Shape;238;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sv-SE"/>
              <a:t>User needs</a:t>
            </a:r>
            <a:endParaRPr/>
          </a:p>
          <a:p>
            <a:pPr indent="-228600" lvl="0" marL="228600" rtl="0" algn="l">
              <a:lnSpc>
                <a:spcPct val="90000"/>
              </a:lnSpc>
              <a:spcBef>
                <a:spcPts val="1000"/>
              </a:spcBef>
              <a:spcAft>
                <a:spcPts val="0"/>
              </a:spcAft>
              <a:buClr>
                <a:schemeClr val="dk1"/>
              </a:buClr>
              <a:buSzPts val="2800"/>
              <a:buChar char="•"/>
            </a:pPr>
            <a:r>
              <a:rPr lang="sv-SE"/>
              <a:t>Selection criteria</a:t>
            </a:r>
            <a:endParaRPr/>
          </a:p>
          <a:p>
            <a:pPr indent="-228600" lvl="0" marL="228600" rtl="0" algn="l">
              <a:lnSpc>
                <a:spcPct val="90000"/>
              </a:lnSpc>
              <a:spcBef>
                <a:spcPts val="1000"/>
              </a:spcBef>
              <a:spcAft>
                <a:spcPts val="0"/>
              </a:spcAft>
              <a:buClr>
                <a:schemeClr val="dk1"/>
              </a:buClr>
              <a:buSzPts val="2800"/>
              <a:buChar char="•"/>
            </a:pPr>
            <a:r>
              <a:rPr lang="sv-SE"/>
              <a:t>User testing</a:t>
            </a:r>
            <a:endParaRPr/>
          </a:p>
          <a:p>
            <a:pPr indent="-228600" lvl="0" marL="228600" rtl="0" algn="l">
              <a:lnSpc>
                <a:spcPct val="90000"/>
              </a:lnSpc>
              <a:spcBef>
                <a:spcPts val="1000"/>
              </a:spcBef>
              <a:spcAft>
                <a:spcPts val="0"/>
              </a:spcAft>
              <a:buClr>
                <a:schemeClr val="dk1"/>
              </a:buClr>
              <a:buSzPts val="2800"/>
              <a:buChar char="•"/>
            </a:pPr>
            <a:r>
              <a:rPr lang="sv-SE"/>
              <a:t>Presentation of each feature</a:t>
            </a:r>
            <a:endParaRPr/>
          </a:p>
          <a:p>
            <a:pPr indent="-228600" lvl="0" marL="228600" rtl="0" algn="l">
              <a:lnSpc>
                <a:spcPct val="90000"/>
              </a:lnSpc>
              <a:spcBef>
                <a:spcPts val="1000"/>
              </a:spcBef>
              <a:spcAft>
                <a:spcPts val="0"/>
              </a:spcAft>
              <a:buClr>
                <a:schemeClr val="dk1"/>
              </a:buClr>
              <a:buSzPts val="2800"/>
              <a:buChar char="•"/>
            </a:pPr>
            <a:r>
              <a:rPr lang="sv-SE"/>
              <a:t>Technical specifications</a:t>
            </a:r>
            <a:endParaRPr/>
          </a:p>
          <a:p>
            <a:pPr indent="-228600" lvl="0" marL="228600" rtl="0" algn="l">
              <a:lnSpc>
                <a:spcPct val="90000"/>
              </a:lnSpc>
              <a:spcBef>
                <a:spcPts val="1000"/>
              </a:spcBef>
              <a:spcAft>
                <a:spcPts val="0"/>
              </a:spcAft>
              <a:buClr>
                <a:schemeClr val="dk1"/>
              </a:buClr>
              <a:buSzPts val="2800"/>
              <a:buChar char="•"/>
            </a:pPr>
            <a:r>
              <a:rPr lang="sv-SE"/>
              <a:t>Information for developers</a:t>
            </a:r>
            <a:endParaRPr/>
          </a:p>
          <a:p>
            <a:pPr indent="-228600" lvl="0" marL="228600" rtl="0" algn="l">
              <a:lnSpc>
                <a:spcPct val="90000"/>
              </a:lnSpc>
              <a:spcBef>
                <a:spcPts val="1000"/>
              </a:spcBef>
              <a:spcAft>
                <a:spcPts val="0"/>
              </a:spcAft>
              <a:buClr>
                <a:schemeClr val="dk1"/>
              </a:buClr>
              <a:buSzPts val="2800"/>
              <a:buChar char="•"/>
            </a:pPr>
            <a:r>
              <a:rPr lang="sv-SE"/>
              <a:t>Mapping of user requirements with accessibility features</a:t>
            </a:r>
            <a:endParaRPr/>
          </a:p>
          <a:p>
            <a:pPr indent="-228600" lvl="0" marL="228600" rtl="0" algn="l">
              <a:lnSpc>
                <a:spcPct val="90000"/>
              </a:lnSpc>
              <a:spcBef>
                <a:spcPts val="1000"/>
              </a:spcBef>
              <a:spcAft>
                <a:spcPts val="0"/>
              </a:spcAft>
              <a:buClr>
                <a:schemeClr val="dk1"/>
              </a:buClr>
              <a:buSzPts val="2800"/>
              <a:buChar char="•"/>
            </a:pPr>
            <a:r>
              <a:rPr lang="sv-SE"/>
              <a:t>Matrix of user testing/relevance/ease of use/editor accessibility</a:t>
            </a:r>
            <a:endParaRPr/>
          </a:p>
        </p:txBody>
      </p:sp>
      <p:pic>
        <p:nvPicPr>
          <p:cNvPr descr="Laptop and multimedia stock illustration. Illustration of book - 47930762" id="239" name="Google Shape;239;p20"/>
          <p:cNvPicPr preferRelativeResize="0"/>
          <p:nvPr/>
        </p:nvPicPr>
        <p:blipFill rotWithShape="1">
          <a:blip r:embed="rId3">
            <a:alphaModFix/>
          </a:blip>
          <a:srcRect b="0" l="0" r="0" t="0"/>
          <a:stretch/>
        </p:blipFill>
        <p:spPr>
          <a:xfrm>
            <a:off x="6563277" y="1825625"/>
            <a:ext cx="5628723" cy="28143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1"/>
          <p:cNvSpPr txBox="1"/>
          <p:nvPr>
            <p:ph type="ctrTitle"/>
          </p:nvPr>
        </p:nvSpPr>
        <p:spPr>
          <a:xfrm>
            <a:off x="2426368" y="3071941"/>
            <a:ext cx="7339264" cy="1907498"/>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a:t>
            </a:r>
            <a:endParaRPr/>
          </a:p>
        </p:txBody>
      </p:sp>
      <p:sp>
        <p:nvSpPr>
          <p:cNvPr id="246" name="Google Shape;246;p21"/>
          <p:cNvSpPr txBox="1"/>
          <p:nvPr/>
        </p:nvSpPr>
        <p:spPr>
          <a:xfrm>
            <a:off x="791376" y="3015728"/>
            <a:ext cx="8920410" cy="1058977"/>
          </a:xfrm>
          <a:prstGeom prst="rect">
            <a:avLst/>
          </a:prstGeom>
          <a:noFill/>
          <a:ln>
            <a:noFill/>
          </a:ln>
        </p:spPr>
        <p:txBody>
          <a:bodyPr anchorCtr="0" anchor="b" bIns="45700" lIns="91425" spcFirstLastPara="1" rIns="91425" wrap="square" tIns="45700">
            <a:normAutofit fontScale="97500"/>
          </a:bodyPr>
          <a:lstStyle/>
          <a:p>
            <a:pPr indent="0" lvl="0" marL="0" marR="0" rtl="0" algn="l">
              <a:lnSpc>
                <a:spcPct val="90000"/>
              </a:lnSpc>
              <a:spcBef>
                <a:spcPts val="0"/>
              </a:spcBef>
              <a:spcAft>
                <a:spcPts val="0"/>
              </a:spcAft>
              <a:buClr>
                <a:schemeClr val="dk1"/>
              </a:buClr>
              <a:buSzPct val="100000"/>
              <a:buFont typeface="Calibri"/>
              <a:buNone/>
            </a:pPr>
            <a:r>
              <a:t/>
            </a:r>
            <a:endParaRPr i="1" sz="6000">
              <a:solidFill>
                <a:schemeClr val="dk1"/>
              </a:solidFill>
              <a:latin typeface="Calibri"/>
              <a:ea typeface="Calibri"/>
              <a:cs typeface="Calibri"/>
              <a:sym typeface="Calibri"/>
            </a:endParaRPr>
          </a:p>
        </p:txBody>
      </p:sp>
      <p:pic>
        <p:nvPicPr>
          <p:cNvPr descr="Website&#10;&#10;Description automatically generated" id="247" name="Google Shape;247;p21"/>
          <p:cNvPicPr preferRelativeResize="0"/>
          <p:nvPr/>
        </p:nvPicPr>
        <p:blipFill rotWithShape="1">
          <a:blip r:embed="rId3">
            <a:alphaModFix/>
          </a:blip>
          <a:srcRect b="0" l="0" r="0" t="0"/>
          <a:stretch/>
        </p:blipFill>
        <p:spPr>
          <a:xfrm>
            <a:off x="8631461" y="3123282"/>
            <a:ext cx="3135864" cy="2702896"/>
          </a:xfrm>
          <a:prstGeom prst="rect">
            <a:avLst/>
          </a:prstGeom>
          <a:noFill/>
          <a:ln>
            <a:noFill/>
          </a:ln>
          <a:effectLst>
            <a:outerShdw blurRad="292100" rotWithShape="0" algn="tl" dir="2700000" dist="139700">
              <a:srgbClr val="333333">
                <a:alpha val="64705"/>
              </a:srgbClr>
            </a:outerShdw>
          </a:effectLst>
        </p:spPr>
      </p:pic>
      <p:pic>
        <p:nvPicPr>
          <p:cNvPr descr="A picture containing text, wall, display, computer&#10;&#10;Description automatically generated" id="248" name="Google Shape;248;p21"/>
          <p:cNvPicPr preferRelativeResize="0"/>
          <p:nvPr/>
        </p:nvPicPr>
        <p:blipFill rotWithShape="1">
          <a:blip r:embed="rId4">
            <a:alphaModFix/>
          </a:blip>
          <a:srcRect b="0" l="0" r="0" t="0"/>
          <a:stretch/>
        </p:blipFill>
        <p:spPr>
          <a:xfrm>
            <a:off x="8293775" y="653874"/>
            <a:ext cx="3523920" cy="1998131"/>
          </a:xfrm>
          <a:prstGeom prst="rect">
            <a:avLst/>
          </a:prstGeom>
          <a:noFill/>
          <a:ln>
            <a:noFill/>
          </a:ln>
          <a:effectLst>
            <a:outerShdw blurRad="292100" rotWithShape="0" algn="tl" dir="2700000" dist="139700">
              <a:srgbClr val="333333">
                <a:alpha val="64705"/>
              </a:srgbClr>
            </a:outerShdw>
          </a:effectLst>
        </p:spPr>
      </p:pic>
      <p:pic>
        <p:nvPicPr>
          <p:cNvPr descr="Graphical user interface, website&#10;&#10;Description automatically generated" id="249" name="Google Shape;249;p21"/>
          <p:cNvPicPr preferRelativeResize="0"/>
          <p:nvPr/>
        </p:nvPicPr>
        <p:blipFill rotWithShape="1">
          <a:blip r:embed="rId5">
            <a:alphaModFix/>
          </a:blip>
          <a:srcRect b="0" l="0" r="0" t="0"/>
          <a:stretch/>
        </p:blipFill>
        <p:spPr>
          <a:xfrm>
            <a:off x="285687" y="762855"/>
            <a:ext cx="3830445" cy="2042905"/>
          </a:xfrm>
          <a:prstGeom prst="rect">
            <a:avLst/>
          </a:prstGeom>
          <a:noFill/>
          <a:ln>
            <a:noFill/>
          </a:ln>
          <a:effectLst>
            <a:outerShdw blurRad="292100" rotWithShape="0" algn="tl" dir="2700000" dist="139700">
              <a:srgbClr val="333333">
                <a:alpha val="64705"/>
              </a:srgbClr>
            </a:outerShdw>
          </a:effectLst>
        </p:spPr>
      </p:pic>
      <p:pic>
        <p:nvPicPr>
          <p:cNvPr descr="Graphical user interface, application&#10;&#10;Description automatically generated" id="250" name="Google Shape;250;p21"/>
          <p:cNvPicPr preferRelativeResize="0"/>
          <p:nvPr/>
        </p:nvPicPr>
        <p:blipFill rotWithShape="1">
          <a:blip r:embed="rId6">
            <a:alphaModFix/>
          </a:blip>
          <a:srcRect b="0" l="0" r="0" t="0"/>
          <a:stretch/>
        </p:blipFill>
        <p:spPr>
          <a:xfrm>
            <a:off x="156396" y="3382498"/>
            <a:ext cx="3959736" cy="2111859"/>
          </a:xfrm>
          <a:prstGeom prst="rect">
            <a:avLst/>
          </a:prstGeom>
          <a:noFill/>
          <a:ln>
            <a:noFill/>
          </a:ln>
          <a:effectLst>
            <a:outerShdw blurRad="292100" rotWithShape="0" algn="tl" dir="2700000" dist="139700">
              <a:srgbClr val="333333">
                <a:alpha val="64705"/>
              </a:srgbClr>
            </a:outerShdw>
          </a:effectLst>
        </p:spPr>
      </p:pic>
      <p:pic>
        <p:nvPicPr>
          <p:cNvPr descr="Graphical user interface, text, application, email&#10;&#10;Description automatically generated" id="251" name="Google Shape;251;p21"/>
          <p:cNvPicPr preferRelativeResize="0"/>
          <p:nvPr/>
        </p:nvPicPr>
        <p:blipFill rotWithShape="1">
          <a:blip r:embed="rId7">
            <a:alphaModFix/>
          </a:blip>
          <a:srcRect b="0" l="0" r="0" t="0"/>
          <a:stretch/>
        </p:blipFill>
        <p:spPr>
          <a:xfrm>
            <a:off x="4334040" y="1003276"/>
            <a:ext cx="3523920" cy="1879424"/>
          </a:xfrm>
          <a:prstGeom prst="rect">
            <a:avLst/>
          </a:prstGeom>
          <a:noFill/>
          <a:ln>
            <a:noFill/>
          </a:ln>
          <a:effectLst>
            <a:outerShdw blurRad="292100" rotWithShape="0" algn="tl" dir="2700000" dist="139700">
              <a:srgbClr val="333333">
                <a:alpha val="64705"/>
              </a:srgbClr>
            </a:outerShdw>
          </a:effectLst>
        </p:spPr>
      </p:pic>
      <p:pic>
        <p:nvPicPr>
          <p:cNvPr descr="Graphical user interface, text&#10;&#10;Description automatically generated" id="252" name="Google Shape;252;p21"/>
          <p:cNvPicPr preferRelativeResize="0"/>
          <p:nvPr/>
        </p:nvPicPr>
        <p:blipFill rotWithShape="1">
          <a:blip r:embed="rId8">
            <a:alphaModFix/>
          </a:blip>
          <a:srcRect b="0" l="0" r="0" t="0"/>
          <a:stretch/>
        </p:blipFill>
        <p:spPr>
          <a:xfrm>
            <a:off x="4393929" y="3276235"/>
            <a:ext cx="3959735" cy="2111859"/>
          </a:xfrm>
          <a:prstGeom prst="rect">
            <a:avLst/>
          </a:prstGeom>
          <a:noFill/>
          <a:ln>
            <a:noFill/>
          </a:ln>
          <a:effectLst>
            <a:outerShdw blurRad="292100" rotWithShape="0" algn="tl" dir="2700000" dist="139700">
              <a:srgbClr val="333333">
                <a:alpha val="6470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2"/>
          <p:cNvSpPr txBox="1"/>
          <p:nvPr>
            <p:ph type="title"/>
          </p:nvPr>
        </p:nvSpPr>
        <p:spPr>
          <a:xfrm>
            <a:off x="695960" y="681037"/>
            <a:ext cx="10515600" cy="132556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sv-SE">
                <a:latin typeface="Calibri"/>
                <a:ea typeface="Calibri"/>
                <a:cs typeface="Calibri"/>
                <a:sym typeface="Calibri"/>
              </a:rPr>
              <a:t>Presentation of features</a:t>
            </a:r>
            <a:endParaRPr/>
          </a:p>
        </p:txBody>
      </p:sp>
      <p:sp>
        <p:nvSpPr>
          <p:cNvPr id="259" name="Google Shape;259;p2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90000"/>
              </a:lnSpc>
              <a:spcBef>
                <a:spcPts val="0"/>
              </a:spcBef>
              <a:spcAft>
                <a:spcPts val="0"/>
              </a:spcAft>
              <a:buClr>
                <a:schemeClr val="dk1"/>
              </a:buClr>
              <a:buSzPts val="2800"/>
              <a:buChar char="•"/>
            </a:pPr>
            <a:r>
              <a:rPr lang="sv-SE"/>
              <a:t>the </a:t>
            </a:r>
            <a:r>
              <a:rPr b="1" lang="sv-SE"/>
              <a:t>problem</a:t>
            </a:r>
            <a:r>
              <a:rPr lang="sv-SE"/>
              <a:t> from the perspective of the end user (where relevant),</a:t>
            </a:r>
            <a:endParaRPr/>
          </a:p>
          <a:p>
            <a:pPr indent="-228600" lvl="0" marL="228600" rtl="0" algn="l">
              <a:lnSpc>
                <a:spcPct val="90000"/>
              </a:lnSpc>
              <a:spcBef>
                <a:spcPts val="1000"/>
              </a:spcBef>
              <a:spcAft>
                <a:spcPts val="0"/>
              </a:spcAft>
              <a:buClr>
                <a:schemeClr val="dk1"/>
              </a:buClr>
              <a:buSzPts val="2800"/>
              <a:buChar char="•"/>
            </a:pPr>
            <a:r>
              <a:rPr lang="sv-SE"/>
              <a:t>the </a:t>
            </a:r>
            <a:r>
              <a:rPr b="1" lang="sv-SE"/>
              <a:t>challenge</a:t>
            </a:r>
            <a:r>
              <a:rPr lang="sv-SE"/>
              <a:t> from the perspective of the web author,     </a:t>
            </a:r>
            <a:endParaRPr/>
          </a:p>
          <a:p>
            <a:pPr indent="-228600" lvl="0" marL="228600" rtl="0" algn="l">
              <a:lnSpc>
                <a:spcPct val="90000"/>
              </a:lnSpc>
              <a:spcBef>
                <a:spcPts val="1000"/>
              </a:spcBef>
              <a:spcAft>
                <a:spcPts val="0"/>
              </a:spcAft>
              <a:buClr>
                <a:schemeClr val="dk1"/>
              </a:buClr>
              <a:buSzPts val="2800"/>
              <a:buChar char="•"/>
            </a:pPr>
            <a:r>
              <a:rPr lang="sv-SE"/>
              <a:t>the </a:t>
            </a:r>
            <a:r>
              <a:rPr b="1" lang="sv-SE"/>
              <a:t>solution</a:t>
            </a:r>
            <a:r>
              <a:rPr lang="sv-SE"/>
              <a:t> developed by the consortium,</a:t>
            </a:r>
            <a:endParaRPr/>
          </a:p>
          <a:p>
            <a:pPr indent="-228600" lvl="0" marL="228600" rtl="0" algn="l">
              <a:lnSpc>
                <a:spcPct val="90000"/>
              </a:lnSpc>
              <a:spcBef>
                <a:spcPts val="1000"/>
              </a:spcBef>
              <a:spcAft>
                <a:spcPts val="0"/>
              </a:spcAft>
              <a:buClr>
                <a:schemeClr val="dk1"/>
              </a:buClr>
              <a:buSzPts val="2800"/>
              <a:buChar char="•"/>
            </a:pPr>
            <a:r>
              <a:rPr lang="sv-SE"/>
              <a:t>the key </a:t>
            </a:r>
            <a:r>
              <a:rPr b="1" lang="sv-SE"/>
              <a:t>code</a:t>
            </a:r>
            <a:r>
              <a:rPr lang="sv-SE"/>
              <a:t> of each feature,</a:t>
            </a:r>
            <a:endParaRPr/>
          </a:p>
          <a:p>
            <a:pPr indent="-228600" lvl="0" marL="228600" rtl="0" algn="l">
              <a:lnSpc>
                <a:spcPct val="90000"/>
              </a:lnSpc>
              <a:spcBef>
                <a:spcPts val="1000"/>
              </a:spcBef>
              <a:spcAft>
                <a:spcPts val="0"/>
              </a:spcAft>
              <a:buClr>
                <a:schemeClr val="dk1"/>
              </a:buClr>
              <a:buSzPts val="2800"/>
              <a:buChar char="•"/>
            </a:pPr>
            <a:r>
              <a:rPr lang="sv-SE"/>
              <a:t>the </a:t>
            </a:r>
            <a:r>
              <a:rPr b="1" lang="sv-SE"/>
              <a:t>result</a:t>
            </a:r>
            <a:r>
              <a:rPr lang="sv-SE"/>
              <a:t> for the end user when the feature is used (where relevant).  </a:t>
            </a:r>
            <a:endParaRPr/>
          </a:p>
          <a:p>
            <a:pPr indent="-50800" lvl="0" marL="228600" rtl="0" algn="l">
              <a:lnSpc>
                <a:spcPct val="90000"/>
              </a:lnSpc>
              <a:spcBef>
                <a:spcPts val="1000"/>
              </a:spcBef>
              <a:spcAft>
                <a:spcPts val="0"/>
              </a:spcAft>
              <a:buClr>
                <a:schemeClr val="dk1"/>
              </a:buClr>
              <a:buSzPts val="2800"/>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3"/>
          <p:cNvSpPr txBox="1"/>
          <p:nvPr>
            <p:ph type="ctrTitle"/>
          </p:nvPr>
        </p:nvSpPr>
        <p:spPr>
          <a:xfrm>
            <a:off x="4509936" y="1987100"/>
            <a:ext cx="2805264"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highlight>
                  <a:srgbClr val="FFFF00"/>
                </a:highlight>
                <a:latin typeface="Calibri"/>
                <a:ea typeface="Calibri"/>
                <a:cs typeface="Calibri"/>
                <a:sym typeface="Calibri"/>
              </a:rPr>
              <a:t>DEMO</a:t>
            </a:r>
            <a:endParaRPr/>
          </a:p>
        </p:txBody>
      </p:sp>
      <p:sp>
        <p:nvSpPr>
          <p:cNvPr id="266" name="Google Shape;266;p23"/>
          <p:cNvSpPr txBox="1"/>
          <p:nvPr/>
        </p:nvSpPr>
        <p:spPr>
          <a:xfrm>
            <a:off x="791376" y="3015728"/>
            <a:ext cx="8920410" cy="1058977"/>
          </a:xfrm>
          <a:prstGeom prst="rect">
            <a:avLst/>
          </a:prstGeom>
          <a:noFill/>
          <a:ln>
            <a:noFill/>
          </a:ln>
        </p:spPr>
        <p:txBody>
          <a:bodyPr anchorCtr="0" anchor="b" bIns="45700" lIns="91425" spcFirstLastPara="1" rIns="91425" wrap="square" tIns="45700">
            <a:normAutofit fontScale="97500"/>
          </a:bodyPr>
          <a:lstStyle/>
          <a:p>
            <a:pPr indent="0" lvl="0" marL="0" marR="0" rtl="0" algn="l">
              <a:lnSpc>
                <a:spcPct val="90000"/>
              </a:lnSpc>
              <a:spcBef>
                <a:spcPts val="0"/>
              </a:spcBef>
              <a:spcAft>
                <a:spcPts val="0"/>
              </a:spcAft>
              <a:buClr>
                <a:schemeClr val="dk1"/>
              </a:buClr>
              <a:buSzPct val="100000"/>
              <a:buFont typeface="Calibri"/>
              <a:buNone/>
            </a:pPr>
            <a:r>
              <a:t/>
            </a:r>
            <a:endParaRPr i="1" sz="60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descr="En bild som visar leksak, stående, grupp, bord&#10;&#10;Automatiskt genererad beskrivning" id="272" name="Google Shape;272;p24"/>
          <p:cNvPicPr preferRelativeResize="0"/>
          <p:nvPr/>
        </p:nvPicPr>
        <p:blipFill rotWithShape="1">
          <a:blip r:embed="rId3">
            <a:alphaModFix/>
          </a:blip>
          <a:srcRect b="0" l="0" r="0" t="0"/>
          <a:stretch/>
        </p:blipFill>
        <p:spPr>
          <a:xfrm>
            <a:off x="762433" y="1943967"/>
            <a:ext cx="5138728" cy="3333101"/>
          </a:xfrm>
          <a:prstGeom prst="rect">
            <a:avLst/>
          </a:prstGeom>
          <a:noFill/>
          <a:ln>
            <a:noFill/>
          </a:ln>
        </p:spPr>
      </p:pic>
      <p:sp>
        <p:nvSpPr>
          <p:cNvPr id="273" name="Google Shape;273;p24"/>
          <p:cNvSpPr txBox="1"/>
          <p:nvPr/>
        </p:nvSpPr>
        <p:spPr>
          <a:xfrm>
            <a:off x="762433" y="727226"/>
            <a:ext cx="7499251" cy="105897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600"/>
              <a:buFont typeface="Calibri"/>
              <a:buNone/>
            </a:pPr>
            <a:br>
              <a:rPr lang="sv-SE" sz="4600">
                <a:solidFill>
                  <a:schemeClr val="dk1"/>
                </a:solidFill>
                <a:latin typeface="Calibri"/>
                <a:ea typeface="Calibri"/>
                <a:cs typeface="Calibri"/>
                <a:sym typeface="Calibri"/>
              </a:rPr>
            </a:br>
            <a:r>
              <a:rPr lang="sv-SE" sz="4600">
                <a:solidFill>
                  <a:schemeClr val="dk1"/>
                </a:solidFill>
                <a:latin typeface="Calibri"/>
                <a:ea typeface="Calibri"/>
                <a:cs typeface="Calibri"/>
                <a:sym typeface="Calibri"/>
              </a:rPr>
              <a:t>Q&amp;A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descr="Coffee Geek: La Verdad Sobre El Café Descafeinado" id="279" name="Google Shape;279;p25"/>
          <p:cNvPicPr preferRelativeResize="0"/>
          <p:nvPr/>
        </p:nvPicPr>
        <p:blipFill rotWithShape="1">
          <a:blip r:embed="rId3">
            <a:alphaModFix/>
          </a:blip>
          <a:srcRect b="0" l="0" r="0" t="0"/>
          <a:stretch/>
        </p:blipFill>
        <p:spPr>
          <a:xfrm>
            <a:off x="2413383" y="471309"/>
            <a:ext cx="7365234" cy="537431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type="ctrTitle"/>
          </p:nvPr>
        </p:nvSpPr>
        <p:spPr>
          <a:xfrm>
            <a:off x="474250" y="555776"/>
            <a:ext cx="10780571"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WP4: Dissemination</a:t>
            </a:r>
            <a:br>
              <a:rPr lang="sv-SE">
                <a:latin typeface="Calibri"/>
                <a:ea typeface="Calibri"/>
                <a:cs typeface="Calibri"/>
                <a:sym typeface="Calibri"/>
              </a:rPr>
            </a:br>
            <a:endParaRPr>
              <a:latin typeface="Calibri"/>
              <a:ea typeface="Calibri"/>
              <a:cs typeface="Calibri"/>
              <a:sym typeface="Calibri"/>
            </a:endParaRPr>
          </a:p>
        </p:txBody>
      </p:sp>
      <p:pic>
        <p:nvPicPr>
          <p:cNvPr descr="Dissemination Events – Drone Valley International" id="286" name="Google Shape;286;p26"/>
          <p:cNvPicPr preferRelativeResize="0"/>
          <p:nvPr/>
        </p:nvPicPr>
        <p:blipFill rotWithShape="1">
          <a:blip r:embed="rId3">
            <a:alphaModFix/>
          </a:blip>
          <a:srcRect b="0" l="0" r="0" t="0"/>
          <a:stretch/>
        </p:blipFill>
        <p:spPr>
          <a:xfrm>
            <a:off x="2743660" y="2487083"/>
            <a:ext cx="6241750" cy="31208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7"/>
          <p:cNvSpPr txBox="1"/>
          <p:nvPr>
            <p:ph idx="1" type="subTitle"/>
          </p:nvPr>
        </p:nvSpPr>
        <p:spPr>
          <a:xfrm>
            <a:off x="824757" y="2355474"/>
            <a:ext cx="6201686" cy="2716324"/>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0"/>
              </a:spcBef>
              <a:spcAft>
                <a:spcPts val="0"/>
              </a:spcAft>
              <a:buClr>
                <a:schemeClr val="dk1"/>
              </a:buClr>
              <a:buSzPts val="3200"/>
              <a:buNone/>
            </a:pPr>
            <a:r>
              <a:rPr lang="sv-SE" sz="3200"/>
              <a:t>Contributing to a </a:t>
            </a:r>
            <a:r>
              <a:rPr b="1" lang="sv-SE" sz="3200"/>
              <a:t>wider take-up </a:t>
            </a:r>
            <a:r>
              <a:rPr lang="sv-SE" sz="3200"/>
              <a:t>of built-in accessibility in authoring tools, as a way to incentivise</a:t>
            </a:r>
            <a:r>
              <a:rPr b="1" lang="sv-SE" sz="3200"/>
              <a:t> competitio</a:t>
            </a:r>
            <a:r>
              <a:rPr lang="sv-SE" sz="3200"/>
              <a:t>n in the area and raise overall </a:t>
            </a:r>
            <a:r>
              <a:rPr b="1" lang="sv-SE" sz="3200"/>
              <a:t>awareness</a:t>
            </a:r>
            <a:r>
              <a:rPr lang="sv-SE" sz="3200"/>
              <a:t> of its benefits for the whole market. </a:t>
            </a:r>
            <a:endParaRPr sz="3200"/>
          </a:p>
          <a:p>
            <a:pPr indent="0" lvl="0" marL="0" rtl="0" algn="l">
              <a:lnSpc>
                <a:spcPct val="90000"/>
              </a:lnSpc>
              <a:spcBef>
                <a:spcPts val="1000"/>
              </a:spcBef>
              <a:spcAft>
                <a:spcPts val="0"/>
              </a:spcAft>
              <a:buClr>
                <a:schemeClr val="dk1"/>
              </a:buClr>
              <a:buSzPts val="2400"/>
              <a:buNone/>
            </a:pPr>
            <a:r>
              <a:t/>
            </a:r>
            <a:endParaRPr/>
          </a:p>
        </p:txBody>
      </p:sp>
      <p:pic>
        <p:nvPicPr>
          <p:cNvPr descr="En bild som visar person, stående, kvinna, person&#10;&#10;Automatiskt genererad beskrivning" id="293" name="Google Shape;293;p27"/>
          <p:cNvPicPr preferRelativeResize="0"/>
          <p:nvPr/>
        </p:nvPicPr>
        <p:blipFill rotWithShape="1">
          <a:blip r:embed="rId3">
            <a:alphaModFix/>
          </a:blip>
          <a:srcRect b="0" l="0" r="0" t="0"/>
          <a:stretch/>
        </p:blipFill>
        <p:spPr>
          <a:xfrm>
            <a:off x="7408229" y="2355474"/>
            <a:ext cx="4807460" cy="3207151"/>
          </a:xfrm>
          <a:prstGeom prst="rect">
            <a:avLst/>
          </a:prstGeom>
          <a:noFill/>
          <a:ln>
            <a:noFill/>
          </a:ln>
        </p:spPr>
      </p:pic>
      <p:sp>
        <p:nvSpPr>
          <p:cNvPr id="294" name="Google Shape;294;p27"/>
          <p:cNvSpPr txBox="1"/>
          <p:nvPr/>
        </p:nvSpPr>
        <p:spPr>
          <a:xfrm>
            <a:off x="762433" y="727226"/>
            <a:ext cx="6984695" cy="10589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4600"/>
              <a:buFont typeface="Calibri"/>
              <a:buNone/>
            </a:pPr>
            <a:br>
              <a:rPr b="0" i="0" lang="sv-SE" sz="4600" u="none" cap="none" strike="noStrike">
                <a:solidFill>
                  <a:srgbClr val="000000"/>
                </a:solidFill>
                <a:latin typeface="Calibri"/>
                <a:ea typeface="Calibri"/>
                <a:cs typeface="Calibri"/>
                <a:sym typeface="Calibri"/>
              </a:rPr>
            </a:br>
            <a:r>
              <a:rPr lang="sv-SE" sz="4600">
                <a:solidFill>
                  <a:srgbClr val="000000"/>
                </a:solidFill>
                <a:latin typeface="Calibri"/>
                <a:ea typeface="Calibri"/>
                <a:cs typeface="Calibri"/>
                <a:sym typeface="Calibri"/>
              </a:rPr>
              <a:t>O</a:t>
            </a:r>
            <a:r>
              <a:rPr b="0" i="0" lang="sv-SE" sz="4600" u="none" cap="none" strike="noStrike">
                <a:solidFill>
                  <a:srgbClr val="000000"/>
                </a:solidFill>
                <a:latin typeface="Calibri"/>
                <a:ea typeface="Calibri"/>
                <a:cs typeface="Calibri"/>
                <a:sym typeface="Calibri"/>
              </a:rPr>
              <a:t>bjective: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ctrTitle"/>
          </p:nvPr>
        </p:nvSpPr>
        <p:spPr>
          <a:xfrm>
            <a:off x="762433" y="925590"/>
            <a:ext cx="6984695"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Tasks:</a:t>
            </a:r>
            <a:endParaRPr>
              <a:latin typeface="Calibri"/>
              <a:ea typeface="Calibri"/>
              <a:cs typeface="Calibri"/>
              <a:sym typeface="Calibri"/>
            </a:endParaRPr>
          </a:p>
        </p:txBody>
      </p:sp>
      <p:pic>
        <p:nvPicPr>
          <p:cNvPr descr="En bild som visar tecken, gata, parkerad&#10;&#10;Automatiskt genererad beskrivning" id="301" name="Google Shape;301;p28"/>
          <p:cNvPicPr preferRelativeResize="0"/>
          <p:nvPr/>
        </p:nvPicPr>
        <p:blipFill rotWithShape="1">
          <a:blip r:embed="rId3">
            <a:alphaModFix/>
          </a:blip>
          <a:srcRect b="0" l="0" r="0" t="0"/>
          <a:stretch/>
        </p:blipFill>
        <p:spPr>
          <a:xfrm>
            <a:off x="10505430" y="6370745"/>
            <a:ext cx="399223" cy="399223"/>
          </a:xfrm>
          <a:prstGeom prst="rect">
            <a:avLst/>
          </a:prstGeom>
          <a:noFill/>
          <a:ln>
            <a:noFill/>
          </a:ln>
        </p:spPr>
      </p:pic>
      <p:sp>
        <p:nvSpPr>
          <p:cNvPr id="302" name="Google Shape;302;p28"/>
          <p:cNvSpPr txBox="1"/>
          <p:nvPr>
            <p:ph idx="1" type="subTitle"/>
          </p:nvPr>
        </p:nvSpPr>
        <p:spPr>
          <a:xfrm>
            <a:off x="793425" y="2382032"/>
            <a:ext cx="9127441" cy="4021022"/>
          </a:xfrm>
          <a:prstGeom prst="rect">
            <a:avLst/>
          </a:prstGeom>
          <a:noFill/>
          <a:ln>
            <a:noFill/>
          </a:ln>
        </p:spPr>
        <p:txBody>
          <a:bodyPr anchorCtr="0" anchor="t" bIns="45700" lIns="91425" spcFirstLastPara="1" rIns="91425" wrap="square" tIns="45700">
            <a:noAutofit/>
          </a:bodyPr>
          <a:lstStyle/>
          <a:p>
            <a:pPr indent="-254000" lvl="0" marL="457200" rtl="0" algn="l">
              <a:lnSpc>
                <a:spcPct val="90000"/>
              </a:lnSpc>
              <a:spcBef>
                <a:spcPts val="0"/>
              </a:spcBef>
              <a:spcAft>
                <a:spcPts val="0"/>
              </a:spcAft>
              <a:buClr>
                <a:schemeClr val="dk1"/>
              </a:buClr>
              <a:buSzPts val="3200"/>
              <a:buFont typeface="Arial"/>
              <a:buNone/>
            </a:pPr>
            <a:r>
              <a:t/>
            </a:r>
            <a:endParaRPr sz="3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9"/>
          <p:cNvSpPr txBox="1"/>
          <p:nvPr>
            <p:ph type="ctrTitle"/>
          </p:nvPr>
        </p:nvSpPr>
        <p:spPr>
          <a:xfrm>
            <a:off x="955985" y="766539"/>
            <a:ext cx="6984695"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Deliverables:</a:t>
            </a:r>
            <a:endParaRPr/>
          </a:p>
        </p:txBody>
      </p:sp>
      <p:sp>
        <p:nvSpPr>
          <p:cNvPr id="309" name="Google Shape;309;p29"/>
          <p:cNvSpPr txBox="1"/>
          <p:nvPr>
            <p:ph idx="1" type="subTitle"/>
          </p:nvPr>
        </p:nvSpPr>
        <p:spPr>
          <a:xfrm>
            <a:off x="955985" y="2070439"/>
            <a:ext cx="8443842" cy="402102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br>
              <a:rPr lang="sv-SE" sz="3200"/>
            </a:br>
            <a:endParaRPr sz="3200"/>
          </a:p>
        </p:txBody>
      </p:sp>
      <p:pic>
        <p:nvPicPr>
          <p:cNvPr descr="Bildresultat för gift" id="310" name="Google Shape;310;p29"/>
          <p:cNvPicPr preferRelativeResize="0"/>
          <p:nvPr/>
        </p:nvPicPr>
        <p:blipFill rotWithShape="1">
          <a:blip r:embed="rId3">
            <a:alphaModFix/>
          </a:blip>
          <a:srcRect b="0" l="5338" r="5338" t="0"/>
          <a:stretch/>
        </p:blipFill>
        <p:spPr>
          <a:xfrm>
            <a:off x="8663746" y="2382032"/>
            <a:ext cx="3528254" cy="246874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
          <p:cNvSpPr txBox="1"/>
          <p:nvPr>
            <p:ph type="ctrTitle"/>
          </p:nvPr>
        </p:nvSpPr>
        <p:spPr>
          <a:xfrm>
            <a:off x="762433" y="925590"/>
            <a:ext cx="10769167"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Participants from the Cluster:</a:t>
            </a:r>
            <a:endParaRPr/>
          </a:p>
        </p:txBody>
      </p:sp>
      <p:sp>
        <p:nvSpPr>
          <p:cNvPr id="109" name="Google Shape;109;p3"/>
          <p:cNvSpPr txBox="1"/>
          <p:nvPr>
            <p:ph idx="1" type="subTitle"/>
          </p:nvPr>
        </p:nvSpPr>
        <p:spPr>
          <a:xfrm>
            <a:off x="762433" y="2240134"/>
            <a:ext cx="5605711" cy="402102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400"/>
              <a:buFont typeface="Arial"/>
              <a:buChar char="•"/>
            </a:pPr>
            <a:r>
              <a:rPr lang="sv-SE"/>
              <a:t>Susanna Laurin (Funka)</a:t>
            </a:r>
            <a:endParaRPr/>
          </a:p>
          <a:p>
            <a:pPr indent="-342900" lvl="0" marL="342900" rtl="0" algn="l">
              <a:lnSpc>
                <a:spcPct val="90000"/>
              </a:lnSpc>
              <a:spcBef>
                <a:spcPts val="1000"/>
              </a:spcBef>
              <a:spcAft>
                <a:spcPts val="0"/>
              </a:spcAft>
              <a:buClr>
                <a:schemeClr val="dk1"/>
              </a:buClr>
              <a:buSzPts val="2400"/>
              <a:buFont typeface="Arial"/>
              <a:buChar char="•"/>
            </a:pPr>
            <a:r>
              <a:rPr lang="sv-SE"/>
              <a:t>Johan Kling (Funka)</a:t>
            </a:r>
            <a:endParaRPr/>
          </a:p>
          <a:p>
            <a:pPr indent="-342900" lvl="0" marL="342900" rtl="0" algn="l">
              <a:lnSpc>
                <a:spcPct val="90000"/>
              </a:lnSpc>
              <a:spcBef>
                <a:spcPts val="1000"/>
              </a:spcBef>
              <a:spcAft>
                <a:spcPts val="0"/>
              </a:spcAft>
              <a:buClr>
                <a:schemeClr val="dk1"/>
              </a:buClr>
              <a:buSzPts val="2400"/>
              <a:buFont typeface="Arial"/>
              <a:buChar char="•"/>
            </a:pPr>
            <a:r>
              <a:rPr lang="sv-SE"/>
              <a:t>Ewa Björk (Funka)</a:t>
            </a:r>
            <a:endParaRPr/>
          </a:p>
          <a:p>
            <a:pPr indent="-342900" lvl="0" marL="342900" rtl="0" algn="l">
              <a:lnSpc>
                <a:spcPct val="90000"/>
              </a:lnSpc>
              <a:spcBef>
                <a:spcPts val="1000"/>
              </a:spcBef>
              <a:spcAft>
                <a:spcPts val="0"/>
              </a:spcAft>
              <a:buClr>
                <a:schemeClr val="dk1"/>
              </a:buClr>
              <a:buSzPts val="2400"/>
              <a:buFont typeface="Arial"/>
              <a:buChar char="•"/>
            </a:pPr>
            <a:r>
              <a:rPr lang="sv-SE"/>
              <a:t>Timo Stollenwerk (Kitkoncept)</a:t>
            </a:r>
            <a:endParaRPr/>
          </a:p>
          <a:p>
            <a:pPr indent="-342900" lvl="0" marL="342900" rtl="0" algn="l">
              <a:lnSpc>
                <a:spcPct val="90000"/>
              </a:lnSpc>
              <a:spcBef>
                <a:spcPts val="1000"/>
              </a:spcBef>
              <a:spcAft>
                <a:spcPts val="0"/>
              </a:spcAft>
              <a:buClr>
                <a:schemeClr val="dk1"/>
              </a:buClr>
              <a:buSzPts val="2400"/>
              <a:buFont typeface="Arial"/>
              <a:buChar char="•"/>
            </a:pPr>
            <a:r>
              <a:rPr lang="sv-SE"/>
              <a:t>Mike Gifford (CivicActions)</a:t>
            </a:r>
            <a:endParaRPr/>
          </a:p>
          <a:p>
            <a:pPr indent="-342900" lvl="0" marL="342900" rtl="0" algn="l">
              <a:lnSpc>
                <a:spcPct val="90000"/>
              </a:lnSpc>
              <a:spcBef>
                <a:spcPts val="1000"/>
              </a:spcBef>
              <a:spcAft>
                <a:spcPts val="0"/>
              </a:spcAft>
              <a:buClr>
                <a:schemeClr val="dk1"/>
              </a:buClr>
              <a:buSzPts val="2400"/>
              <a:buFont typeface="Arial"/>
              <a:buChar char="•"/>
            </a:pPr>
            <a:r>
              <a:rPr lang="sv-SE"/>
              <a:t>Anders Korsvall (SiteVision)</a:t>
            </a:r>
            <a:endParaRPr/>
          </a:p>
          <a:p>
            <a:pPr indent="0" lvl="0" marL="0" rtl="0" algn="l">
              <a:lnSpc>
                <a:spcPct val="90000"/>
              </a:lnSpc>
              <a:spcBef>
                <a:spcPts val="1000"/>
              </a:spcBef>
              <a:spcAft>
                <a:spcPts val="0"/>
              </a:spcAft>
              <a:buClr>
                <a:schemeClr val="dk1"/>
              </a:buClr>
              <a:buSzPts val="2400"/>
              <a:buNone/>
            </a:pPr>
            <a:r>
              <a:t/>
            </a:r>
            <a:endParaRPr/>
          </a:p>
        </p:txBody>
      </p:sp>
      <p:sp>
        <p:nvSpPr>
          <p:cNvPr id="110" name="Google Shape;110;p3"/>
          <p:cNvSpPr txBox="1"/>
          <p:nvPr/>
        </p:nvSpPr>
        <p:spPr>
          <a:xfrm>
            <a:off x="6147016" y="2198972"/>
            <a:ext cx="5605711" cy="4021022"/>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chemeClr val="dk1"/>
              </a:buClr>
              <a:buSzPts val="2400"/>
              <a:buFont typeface="Arial"/>
              <a:buChar char="•"/>
            </a:pPr>
            <a:r>
              <a:rPr i="1" lang="sv-SE" sz="2400">
                <a:solidFill>
                  <a:schemeClr val="dk1"/>
                </a:solidFill>
                <a:latin typeface="Calibri"/>
                <a:ea typeface="Calibri"/>
                <a:cs typeface="Calibri"/>
                <a:sym typeface="Calibri"/>
              </a:rPr>
              <a:t>Danny Lancaster (Nexer)</a:t>
            </a:r>
            <a:endParaRPr/>
          </a:p>
          <a:p>
            <a:pPr indent="-342900" lvl="0" marL="342900" marR="0" rtl="0" algn="l">
              <a:lnSpc>
                <a:spcPct val="90000"/>
              </a:lnSpc>
              <a:spcBef>
                <a:spcPts val="1000"/>
              </a:spcBef>
              <a:spcAft>
                <a:spcPts val="0"/>
              </a:spcAft>
              <a:buClr>
                <a:schemeClr val="dk1"/>
              </a:buClr>
              <a:buSzPts val="2400"/>
              <a:buFont typeface="Arial"/>
              <a:buChar char="•"/>
            </a:pPr>
            <a:r>
              <a:rPr i="1" lang="sv-SE" sz="2400">
                <a:solidFill>
                  <a:schemeClr val="dk1"/>
                </a:solidFill>
                <a:latin typeface="Calibri"/>
                <a:ea typeface="Calibri"/>
                <a:cs typeface="Calibri"/>
                <a:sym typeface="Calibri"/>
              </a:rPr>
              <a:t>Kath Rickards (Nexer)</a:t>
            </a:r>
            <a:endParaRPr/>
          </a:p>
          <a:p>
            <a:pPr indent="-342900" lvl="0" marL="342900" marR="0" rtl="0" algn="l">
              <a:lnSpc>
                <a:spcPct val="90000"/>
              </a:lnSpc>
              <a:spcBef>
                <a:spcPts val="1000"/>
              </a:spcBef>
              <a:spcAft>
                <a:spcPts val="0"/>
              </a:spcAft>
              <a:buClr>
                <a:schemeClr val="dk1"/>
              </a:buClr>
              <a:buSzPts val="2400"/>
              <a:buFont typeface="Arial"/>
              <a:buChar char="•"/>
            </a:pPr>
            <a:r>
              <a:rPr i="1" lang="sv-SE" sz="2400">
                <a:solidFill>
                  <a:schemeClr val="dk1"/>
                </a:solidFill>
                <a:latin typeface="Calibri"/>
                <a:ea typeface="Calibri"/>
                <a:cs typeface="Calibri"/>
                <a:sym typeface="Calibri"/>
              </a:rPr>
              <a:t>Hilary Stephenson (Nexer)</a:t>
            </a:r>
            <a:endParaRPr/>
          </a:p>
          <a:p>
            <a:pPr indent="-342900" lvl="0" marL="342900" marR="0" rtl="0" algn="l">
              <a:lnSpc>
                <a:spcPct val="90000"/>
              </a:lnSpc>
              <a:spcBef>
                <a:spcPts val="1000"/>
              </a:spcBef>
              <a:spcAft>
                <a:spcPts val="0"/>
              </a:spcAft>
              <a:buClr>
                <a:schemeClr val="dk1"/>
              </a:buClr>
              <a:buSzPts val="2400"/>
              <a:buFont typeface="Arial"/>
              <a:buChar char="•"/>
            </a:pPr>
            <a:r>
              <a:rPr i="1" lang="sv-SE" sz="2400">
                <a:solidFill>
                  <a:schemeClr val="dk1"/>
                </a:solidFill>
                <a:latin typeface="Calibri"/>
                <a:ea typeface="Calibri"/>
                <a:cs typeface="Calibri"/>
                <a:sym typeface="Calibri"/>
              </a:rPr>
              <a:t>Rachel Breeze (Nexer)</a:t>
            </a:r>
            <a:endParaRPr/>
          </a:p>
          <a:p>
            <a:pPr indent="-342900" lvl="0" marL="342900" marR="0" rtl="0" algn="l">
              <a:lnSpc>
                <a:spcPct val="90000"/>
              </a:lnSpc>
              <a:spcBef>
                <a:spcPts val="1000"/>
              </a:spcBef>
              <a:spcAft>
                <a:spcPts val="0"/>
              </a:spcAft>
              <a:buClr>
                <a:schemeClr val="dk1"/>
              </a:buClr>
              <a:buSzPts val="2400"/>
              <a:buFont typeface="Arial"/>
              <a:buChar char="•"/>
            </a:pPr>
            <a:r>
              <a:rPr lang="sv-SE" sz="2400">
                <a:solidFill>
                  <a:schemeClr val="dk1"/>
                </a:solidFill>
                <a:latin typeface="Calibri"/>
                <a:ea typeface="Calibri"/>
                <a:cs typeface="Calibri"/>
                <a:sym typeface="Calibri"/>
              </a:rPr>
              <a:t>Fredrik Danielsson (Tiny)</a:t>
            </a:r>
            <a:endParaRPr/>
          </a:p>
          <a:p>
            <a:pPr indent="0" lvl="0" marL="0" marR="0" rtl="0" algn="l">
              <a:lnSpc>
                <a:spcPct val="90000"/>
              </a:lnSpc>
              <a:spcBef>
                <a:spcPts val="1000"/>
              </a:spcBef>
              <a:spcAft>
                <a:spcPts val="0"/>
              </a:spcAft>
              <a:buClr>
                <a:schemeClr val="dk1"/>
              </a:buClr>
              <a:buSzPts val="2400"/>
              <a:buFont typeface="Arial"/>
              <a:buNone/>
            </a:pPr>
            <a:r>
              <a:t/>
            </a:r>
            <a:endParaRPr sz="24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idx="1" type="subTitle"/>
          </p:nvPr>
        </p:nvSpPr>
        <p:spPr>
          <a:xfrm>
            <a:off x="824757" y="2355474"/>
            <a:ext cx="6201686" cy="2249777"/>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Font typeface="Arial"/>
              <a:buChar char="•"/>
            </a:pPr>
            <a:r>
              <a:rPr lang="sv-SE" sz="3200"/>
              <a:t>Authoring Tool Producers</a:t>
            </a:r>
            <a:endParaRPr/>
          </a:p>
          <a:p>
            <a:pPr indent="-342900" lvl="0" marL="342900" rtl="0" algn="l">
              <a:lnSpc>
                <a:spcPct val="90000"/>
              </a:lnSpc>
              <a:spcBef>
                <a:spcPts val="1000"/>
              </a:spcBef>
              <a:spcAft>
                <a:spcPts val="0"/>
              </a:spcAft>
              <a:buClr>
                <a:schemeClr val="dk1"/>
              </a:buClr>
              <a:buSzPts val="3200"/>
              <a:buFont typeface="Arial"/>
              <a:buChar char="•"/>
            </a:pPr>
            <a:r>
              <a:rPr lang="sv-SE" sz="3200"/>
              <a:t>ICT Suppliers</a:t>
            </a:r>
            <a:endParaRPr/>
          </a:p>
          <a:p>
            <a:pPr indent="-342900" lvl="0" marL="342900" rtl="0" algn="l">
              <a:lnSpc>
                <a:spcPct val="90000"/>
              </a:lnSpc>
              <a:spcBef>
                <a:spcPts val="1000"/>
              </a:spcBef>
              <a:spcAft>
                <a:spcPts val="0"/>
              </a:spcAft>
              <a:buClr>
                <a:schemeClr val="dk1"/>
              </a:buClr>
              <a:buSzPts val="3200"/>
              <a:buFont typeface="Arial"/>
              <a:buChar char="•"/>
            </a:pPr>
            <a:r>
              <a:rPr lang="sv-SE" sz="3200"/>
              <a:t>Public Sector’s web authors</a:t>
            </a:r>
            <a:endParaRPr/>
          </a:p>
          <a:p>
            <a:pPr indent="-342900" lvl="0" marL="342900" rtl="0" algn="l">
              <a:lnSpc>
                <a:spcPct val="90000"/>
              </a:lnSpc>
              <a:spcBef>
                <a:spcPts val="1000"/>
              </a:spcBef>
              <a:spcAft>
                <a:spcPts val="0"/>
              </a:spcAft>
              <a:buClr>
                <a:schemeClr val="dk1"/>
              </a:buClr>
              <a:buSzPts val="3200"/>
              <a:buFont typeface="Arial"/>
              <a:buChar char="•"/>
            </a:pPr>
            <a:r>
              <a:rPr lang="sv-SE" sz="3200"/>
              <a:t>End-users with disabilities</a:t>
            </a:r>
            <a:endParaRPr/>
          </a:p>
        </p:txBody>
      </p:sp>
      <p:pic>
        <p:nvPicPr>
          <p:cNvPr id="317" name="Google Shape;317;p30"/>
          <p:cNvPicPr preferRelativeResize="0"/>
          <p:nvPr/>
        </p:nvPicPr>
        <p:blipFill rotWithShape="1">
          <a:blip r:embed="rId3">
            <a:alphaModFix/>
          </a:blip>
          <a:srcRect b="0" l="0" r="0" t="0"/>
          <a:stretch/>
        </p:blipFill>
        <p:spPr>
          <a:xfrm>
            <a:off x="6733309" y="1743846"/>
            <a:ext cx="5458691" cy="2957911"/>
          </a:xfrm>
          <a:prstGeom prst="rect">
            <a:avLst/>
          </a:prstGeom>
          <a:noFill/>
          <a:ln>
            <a:noFill/>
          </a:ln>
        </p:spPr>
      </p:pic>
      <p:sp>
        <p:nvSpPr>
          <p:cNvPr id="318" name="Google Shape;318;p30"/>
          <p:cNvSpPr txBox="1"/>
          <p:nvPr/>
        </p:nvSpPr>
        <p:spPr>
          <a:xfrm>
            <a:off x="762433" y="727226"/>
            <a:ext cx="6984695" cy="10589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4600"/>
              <a:buFont typeface="Calibri"/>
              <a:buNone/>
            </a:pPr>
            <a:br>
              <a:rPr b="0" i="0" lang="sv-SE" sz="4600" u="none" cap="none" strike="noStrike">
                <a:solidFill>
                  <a:srgbClr val="000000"/>
                </a:solidFill>
                <a:latin typeface="Calibri"/>
                <a:ea typeface="Calibri"/>
                <a:cs typeface="Calibri"/>
                <a:sym typeface="Calibri"/>
              </a:rPr>
            </a:br>
            <a:r>
              <a:rPr b="0" i="0" lang="sv-SE" sz="4600" u="none" cap="none" strike="noStrike">
                <a:solidFill>
                  <a:srgbClr val="000000"/>
                </a:solidFill>
                <a:latin typeface="Calibri"/>
                <a:ea typeface="Calibri"/>
                <a:cs typeface="Calibri"/>
                <a:sym typeface="Calibri"/>
              </a:rPr>
              <a:t>Target groups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1"/>
          <p:cNvSpPr txBox="1"/>
          <p:nvPr/>
        </p:nvSpPr>
        <p:spPr>
          <a:xfrm>
            <a:off x="-1" y="373216"/>
            <a:ext cx="6984695" cy="1058977"/>
          </a:xfrm>
          <a:prstGeom prst="rect">
            <a:avLst/>
          </a:prstGeom>
          <a:noFill/>
          <a:ln>
            <a:noFill/>
          </a:ln>
        </p:spPr>
        <p:txBody>
          <a:bodyPr anchorCtr="0" anchor="ctr" bIns="45700" lIns="91425" spcFirstLastPara="1" rIns="91425" wrap="square" tIns="45700">
            <a:normAutofit fontScale="97500"/>
          </a:bodyPr>
          <a:lstStyle/>
          <a:p>
            <a:pPr indent="0" lvl="0" marL="0" marR="0" rtl="0" algn="l">
              <a:lnSpc>
                <a:spcPct val="90000"/>
              </a:lnSpc>
              <a:spcBef>
                <a:spcPts val="0"/>
              </a:spcBef>
              <a:spcAft>
                <a:spcPts val="0"/>
              </a:spcAft>
              <a:buClr>
                <a:schemeClr val="dk1"/>
              </a:buClr>
              <a:buSzPct val="100000"/>
              <a:buFont typeface="Calibri"/>
              <a:buNone/>
            </a:pPr>
            <a:r>
              <a:t/>
            </a:r>
            <a:endParaRPr b="0" i="0" sz="4400" u="none" cap="none" strike="noStrike">
              <a:solidFill>
                <a:srgbClr val="000000"/>
              </a:solidFill>
              <a:latin typeface="Calibri"/>
              <a:ea typeface="Calibri"/>
              <a:cs typeface="Calibri"/>
              <a:sym typeface="Calibri"/>
            </a:endParaRPr>
          </a:p>
        </p:txBody>
      </p:sp>
      <p:sp>
        <p:nvSpPr>
          <p:cNvPr id="325" name="Google Shape;325;p31"/>
          <p:cNvSpPr txBox="1"/>
          <p:nvPr/>
        </p:nvSpPr>
        <p:spPr>
          <a:xfrm>
            <a:off x="853327" y="348602"/>
            <a:ext cx="2899590" cy="1058977"/>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4600"/>
              <a:buFont typeface="Calibri"/>
              <a:buNone/>
            </a:pPr>
            <a:br>
              <a:rPr b="0" i="0" lang="sv-SE" sz="4600" u="none" cap="none" strike="noStrike">
                <a:solidFill>
                  <a:srgbClr val="000000"/>
                </a:solidFill>
                <a:latin typeface="Calibri"/>
                <a:ea typeface="Calibri"/>
                <a:cs typeface="Calibri"/>
                <a:sym typeface="Calibri"/>
              </a:rPr>
            </a:br>
            <a:r>
              <a:rPr b="0" i="0" lang="sv-SE" sz="4600" u="none" cap="none" strike="noStrike">
                <a:solidFill>
                  <a:srgbClr val="000000"/>
                </a:solidFill>
                <a:latin typeface="Calibri"/>
                <a:ea typeface="Calibri"/>
                <a:cs typeface="Calibri"/>
                <a:sym typeface="Calibri"/>
              </a:rPr>
              <a:t>Outreach</a:t>
            </a:r>
            <a:endParaRPr/>
          </a:p>
        </p:txBody>
      </p:sp>
      <p:sp>
        <p:nvSpPr>
          <p:cNvPr id="326" name="Google Shape;326;p31"/>
          <p:cNvSpPr txBox="1"/>
          <p:nvPr/>
        </p:nvSpPr>
        <p:spPr>
          <a:xfrm>
            <a:off x="828735" y="1853870"/>
            <a:ext cx="4112584" cy="3504210"/>
          </a:xfrm>
          <a:prstGeom prst="rect">
            <a:avLst/>
          </a:prstGeom>
          <a:noFill/>
          <a:ln>
            <a:noFill/>
          </a:ln>
        </p:spPr>
        <p:txBody>
          <a:bodyPr anchorCtr="0" anchor="t" bIns="45700" lIns="91425" spcFirstLastPara="1" rIns="91425" wrap="square" tIns="45700">
            <a:noAutofit/>
          </a:bodyPr>
          <a:lstStyle/>
          <a:p>
            <a:pPr indent="-342900" lvl="0" marL="342900" marR="0" rtl="0" algn="l">
              <a:lnSpc>
                <a:spcPct val="90000"/>
              </a:lnSpc>
              <a:spcBef>
                <a:spcPts val="0"/>
              </a:spcBef>
              <a:spcAft>
                <a:spcPts val="0"/>
              </a:spcAft>
              <a:buClr>
                <a:srgbClr val="000000"/>
              </a:buClr>
              <a:buSzPts val="3200"/>
              <a:buFont typeface="Arial"/>
              <a:buChar char="•"/>
            </a:pPr>
            <a:r>
              <a:rPr b="0" i="0" lang="sv-SE" sz="3200" u="none" cap="none" strike="noStrike">
                <a:solidFill>
                  <a:srgbClr val="000000"/>
                </a:solidFill>
                <a:latin typeface="Calibri"/>
                <a:ea typeface="Calibri"/>
                <a:cs typeface="Calibri"/>
                <a:sym typeface="Calibri"/>
              </a:rPr>
              <a:t>Webinars &amp; Events</a:t>
            </a:r>
            <a:endParaRPr/>
          </a:p>
          <a:p>
            <a:pPr indent="-342900" lvl="0" marL="342900" marR="0" rtl="0" algn="l">
              <a:lnSpc>
                <a:spcPct val="90000"/>
              </a:lnSpc>
              <a:spcBef>
                <a:spcPts val="1000"/>
              </a:spcBef>
              <a:spcAft>
                <a:spcPts val="0"/>
              </a:spcAft>
              <a:buClr>
                <a:srgbClr val="000000"/>
              </a:buClr>
              <a:buSzPts val="3200"/>
              <a:buFont typeface="Arial"/>
              <a:buChar char="•"/>
            </a:pPr>
            <a:r>
              <a:rPr b="0" i="0" lang="sv-SE" sz="3200" u="none" cap="none" strike="noStrike">
                <a:solidFill>
                  <a:srgbClr val="000000"/>
                </a:solidFill>
                <a:latin typeface="Calibri"/>
                <a:ea typeface="Calibri"/>
                <a:cs typeface="Calibri"/>
                <a:sym typeface="Calibri"/>
              </a:rPr>
              <a:t>Twitter</a:t>
            </a:r>
            <a:endParaRPr/>
          </a:p>
          <a:p>
            <a:pPr indent="-342900" lvl="0" marL="342900" marR="0" rtl="0" algn="l">
              <a:lnSpc>
                <a:spcPct val="90000"/>
              </a:lnSpc>
              <a:spcBef>
                <a:spcPts val="1000"/>
              </a:spcBef>
              <a:spcAft>
                <a:spcPts val="0"/>
              </a:spcAft>
              <a:buClr>
                <a:srgbClr val="000000"/>
              </a:buClr>
              <a:buSzPts val="3200"/>
              <a:buFont typeface="Arial"/>
              <a:buChar char="•"/>
            </a:pPr>
            <a:r>
              <a:rPr b="0" i="0" lang="sv-SE" sz="3200" u="none" cap="none" strike="noStrike">
                <a:solidFill>
                  <a:srgbClr val="000000"/>
                </a:solidFill>
                <a:latin typeface="Calibri"/>
                <a:ea typeface="Calibri"/>
                <a:cs typeface="Calibri"/>
                <a:sym typeface="Calibri"/>
              </a:rPr>
              <a:t>Newsletters &amp; blogs</a:t>
            </a:r>
            <a:endParaRPr/>
          </a:p>
          <a:p>
            <a:pPr indent="-342900" lvl="0" marL="342900" marR="0" rtl="0" algn="l">
              <a:lnSpc>
                <a:spcPct val="90000"/>
              </a:lnSpc>
              <a:spcBef>
                <a:spcPts val="1000"/>
              </a:spcBef>
              <a:spcAft>
                <a:spcPts val="0"/>
              </a:spcAft>
              <a:buClr>
                <a:srgbClr val="000000"/>
              </a:buClr>
              <a:buSzPts val="3200"/>
              <a:buFont typeface="Arial"/>
              <a:buChar char="•"/>
            </a:pPr>
            <a:r>
              <a:rPr b="0" i="0" lang="sv-SE" sz="3200" u="none" cap="none" strike="noStrike">
                <a:solidFill>
                  <a:srgbClr val="000000"/>
                </a:solidFill>
                <a:latin typeface="Calibri"/>
                <a:ea typeface="Calibri"/>
                <a:cs typeface="Calibri"/>
                <a:sym typeface="Calibri"/>
              </a:rPr>
              <a:t>Project website</a:t>
            </a:r>
            <a:endParaRPr/>
          </a:p>
          <a:p>
            <a:pPr indent="-342900" lvl="0" marL="342900" marR="0" rtl="0" algn="l">
              <a:lnSpc>
                <a:spcPct val="90000"/>
              </a:lnSpc>
              <a:spcBef>
                <a:spcPts val="1000"/>
              </a:spcBef>
              <a:spcAft>
                <a:spcPts val="0"/>
              </a:spcAft>
              <a:buClr>
                <a:srgbClr val="000000"/>
              </a:buClr>
              <a:buSzPts val="3200"/>
              <a:buFont typeface="Arial"/>
              <a:buChar char="•"/>
            </a:pPr>
            <a:r>
              <a:rPr b="0" i="0" lang="sv-SE" sz="3200" u="none" cap="none" strike="noStrike">
                <a:solidFill>
                  <a:srgbClr val="000000"/>
                </a:solidFill>
                <a:latin typeface="Calibri"/>
                <a:ea typeface="Calibri"/>
                <a:cs typeface="Calibri"/>
                <a:sym typeface="Calibri"/>
              </a:rPr>
              <a:t>Facebook &amp; LinkedIn</a:t>
            </a:r>
            <a:endParaRPr/>
          </a:p>
          <a:p>
            <a:pPr indent="-342900" lvl="0" marL="342900" marR="0" rtl="0" algn="l">
              <a:lnSpc>
                <a:spcPct val="90000"/>
              </a:lnSpc>
              <a:spcBef>
                <a:spcPts val="1000"/>
              </a:spcBef>
              <a:spcAft>
                <a:spcPts val="0"/>
              </a:spcAft>
              <a:buClr>
                <a:srgbClr val="000000"/>
              </a:buClr>
              <a:buSzPts val="3200"/>
              <a:buFont typeface="Arial"/>
              <a:buChar char="•"/>
            </a:pPr>
            <a:r>
              <a:rPr b="0" i="0" lang="sv-SE" sz="3200" u="none" cap="none" strike="noStrike">
                <a:solidFill>
                  <a:srgbClr val="000000"/>
                </a:solidFill>
                <a:latin typeface="Calibri"/>
                <a:ea typeface="Calibri"/>
                <a:cs typeface="Calibri"/>
                <a:sym typeface="Calibri"/>
              </a:rPr>
              <a:t>Developers channels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2"/>
          <p:cNvSpPr txBox="1"/>
          <p:nvPr/>
        </p:nvSpPr>
        <p:spPr>
          <a:xfrm>
            <a:off x="401180" y="727225"/>
            <a:ext cx="6984695" cy="105897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4600"/>
              <a:buFont typeface="Calibri"/>
              <a:buNone/>
            </a:pPr>
            <a:br>
              <a:rPr b="0" i="0" lang="sv-SE" sz="4600" u="none" cap="none" strike="noStrike">
                <a:solidFill>
                  <a:srgbClr val="000000"/>
                </a:solidFill>
                <a:latin typeface="Calibri"/>
                <a:ea typeface="Calibri"/>
                <a:cs typeface="Calibri"/>
                <a:sym typeface="Calibri"/>
              </a:rPr>
            </a:br>
            <a:r>
              <a:rPr b="0" i="0" lang="sv-SE" sz="4600" u="none" cap="none" strike="noStrike">
                <a:solidFill>
                  <a:srgbClr val="000000"/>
                </a:solidFill>
                <a:latin typeface="Calibri"/>
                <a:ea typeface="Calibri"/>
                <a:cs typeface="Calibri"/>
                <a:sym typeface="Calibri"/>
              </a:rPr>
              <a:t>Webinars</a:t>
            </a:r>
            <a:r>
              <a:rPr lang="sv-SE" sz="4600">
                <a:solidFill>
                  <a:srgbClr val="000000"/>
                </a:solidFill>
                <a:latin typeface="Calibri"/>
                <a:ea typeface="Calibri"/>
                <a:cs typeface="Calibri"/>
                <a:sym typeface="Calibri"/>
              </a:rPr>
              <a:t> and </a:t>
            </a:r>
            <a:r>
              <a:rPr b="0" i="0" lang="sv-SE" sz="4600" u="none" cap="none" strike="noStrike">
                <a:solidFill>
                  <a:srgbClr val="000000"/>
                </a:solidFill>
                <a:latin typeface="Calibri"/>
                <a:ea typeface="Calibri"/>
                <a:cs typeface="Calibri"/>
                <a:sym typeface="Calibri"/>
              </a:rPr>
              <a:t>events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33"/>
          <p:cNvSpPr txBox="1"/>
          <p:nvPr/>
        </p:nvSpPr>
        <p:spPr>
          <a:xfrm>
            <a:off x="6677745" y="2082412"/>
            <a:ext cx="1069383" cy="369332"/>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9" name="Google Shape;339;p33"/>
          <p:cNvSpPr txBox="1"/>
          <p:nvPr/>
        </p:nvSpPr>
        <p:spPr>
          <a:xfrm>
            <a:off x="762434" y="805376"/>
            <a:ext cx="4138180" cy="817788"/>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4600"/>
              <a:buFont typeface="Calibri"/>
              <a:buNone/>
            </a:pPr>
            <a:br>
              <a:rPr b="0" i="0" lang="sv-SE" sz="4600" u="none" cap="none" strike="noStrike">
                <a:solidFill>
                  <a:srgbClr val="000000"/>
                </a:solidFill>
                <a:latin typeface="Calibri"/>
                <a:ea typeface="Calibri"/>
                <a:cs typeface="Calibri"/>
                <a:sym typeface="Calibri"/>
              </a:rPr>
            </a:br>
            <a:r>
              <a:rPr b="0" i="0" lang="sv-SE" sz="4600" u="none" cap="none" strike="noStrike">
                <a:solidFill>
                  <a:srgbClr val="000000"/>
                </a:solidFill>
                <a:latin typeface="Calibri"/>
                <a:ea typeface="Calibri"/>
                <a:cs typeface="Calibri"/>
                <a:sym typeface="Calibri"/>
              </a:rPr>
              <a:t>Twitter activities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4"/>
          <p:cNvSpPr txBox="1"/>
          <p:nvPr/>
        </p:nvSpPr>
        <p:spPr>
          <a:xfrm>
            <a:off x="762433" y="727226"/>
            <a:ext cx="6984695" cy="105897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4600"/>
              <a:buFont typeface="Calibri"/>
              <a:buNone/>
            </a:pPr>
            <a:br>
              <a:rPr b="0" i="0" lang="sv-SE" sz="4600" u="none" cap="none" strike="noStrike">
                <a:solidFill>
                  <a:srgbClr val="000000"/>
                </a:solidFill>
                <a:latin typeface="Calibri"/>
                <a:ea typeface="Calibri"/>
                <a:cs typeface="Calibri"/>
                <a:sym typeface="Calibri"/>
              </a:rPr>
            </a:br>
            <a:r>
              <a:rPr b="0" i="0" lang="sv-SE" sz="4600" u="none" cap="none" strike="noStrike">
                <a:solidFill>
                  <a:srgbClr val="000000"/>
                </a:solidFill>
                <a:latin typeface="Calibri"/>
                <a:ea typeface="Calibri"/>
                <a:cs typeface="Calibri"/>
                <a:sym typeface="Calibri"/>
              </a:rPr>
              <a:t>Newsletters &amp; Blogs</a:t>
            </a:r>
            <a:endParaRPr b="0" i="0" sz="4600" u="none" cap="none" strike="noStrik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5"/>
          <p:cNvSpPr txBox="1"/>
          <p:nvPr/>
        </p:nvSpPr>
        <p:spPr>
          <a:xfrm>
            <a:off x="762433" y="727226"/>
            <a:ext cx="6984695" cy="105897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4600"/>
              <a:buFont typeface="Calibri"/>
              <a:buNone/>
            </a:pPr>
            <a:br>
              <a:rPr b="0" i="0" lang="sv-SE" sz="4600" u="none" cap="none" strike="noStrike">
                <a:solidFill>
                  <a:srgbClr val="000000"/>
                </a:solidFill>
                <a:latin typeface="Calibri"/>
                <a:ea typeface="Calibri"/>
                <a:cs typeface="Calibri"/>
                <a:sym typeface="Calibri"/>
              </a:rPr>
            </a:br>
            <a:r>
              <a:rPr b="0" i="0" lang="sv-SE" sz="4600" u="none" cap="none" strike="noStrike">
                <a:solidFill>
                  <a:srgbClr val="000000"/>
                </a:solidFill>
                <a:latin typeface="Calibri"/>
                <a:ea typeface="Calibri"/>
                <a:cs typeface="Calibri"/>
                <a:sym typeface="Calibri"/>
              </a:rPr>
              <a:t>Project website</a:t>
            </a:r>
            <a:endParaRPr/>
          </a:p>
        </p:txBody>
      </p:sp>
      <p:sp>
        <p:nvSpPr>
          <p:cNvPr id="352" name="Google Shape;352;p35"/>
          <p:cNvSpPr txBox="1"/>
          <p:nvPr>
            <p:ph idx="1" type="subTitle"/>
          </p:nvPr>
        </p:nvSpPr>
        <p:spPr>
          <a:xfrm>
            <a:off x="762433" y="2086807"/>
            <a:ext cx="6623442" cy="4021022"/>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3200"/>
              <a:buFont typeface="Arial"/>
              <a:buChar char="•"/>
            </a:pPr>
            <a:r>
              <a:rPr lang="sv-SE" sz="3200"/>
              <a:t>Information about the project</a:t>
            </a:r>
            <a:endParaRPr/>
          </a:p>
          <a:p>
            <a:pPr indent="-457200" lvl="0" marL="457200" rtl="0" algn="l">
              <a:lnSpc>
                <a:spcPct val="90000"/>
              </a:lnSpc>
              <a:spcBef>
                <a:spcPts val="1000"/>
              </a:spcBef>
              <a:spcAft>
                <a:spcPts val="0"/>
              </a:spcAft>
              <a:buClr>
                <a:schemeClr val="dk1"/>
              </a:buClr>
              <a:buSzPts val="3200"/>
              <a:buFont typeface="Arial"/>
              <a:buChar char="•"/>
            </a:pPr>
            <a:r>
              <a:rPr lang="sv-SE" sz="3200"/>
              <a:t>News</a:t>
            </a:r>
            <a:endParaRPr/>
          </a:p>
          <a:p>
            <a:pPr indent="-457200" lvl="0" marL="457200" rtl="0" algn="l">
              <a:lnSpc>
                <a:spcPct val="90000"/>
              </a:lnSpc>
              <a:spcBef>
                <a:spcPts val="1000"/>
              </a:spcBef>
              <a:spcAft>
                <a:spcPts val="0"/>
              </a:spcAft>
              <a:buClr>
                <a:schemeClr val="dk1"/>
              </a:buClr>
              <a:buSzPts val="3200"/>
              <a:buFont typeface="Arial"/>
              <a:buChar char="•"/>
            </a:pPr>
            <a:r>
              <a:rPr lang="sv-SE" sz="3200"/>
              <a:t>Project result</a:t>
            </a:r>
            <a:endParaRPr/>
          </a:p>
          <a:p>
            <a:pPr indent="-457200" lvl="0" marL="457200" rtl="0" algn="l">
              <a:lnSpc>
                <a:spcPct val="90000"/>
              </a:lnSpc>
              <a:spcBef>
                <a:spcPts val="1000"/>
              </a:spcBef>
              <a:spcAft>
                <a:spcPts val="0"/>
              </a:spcAft>
              <a:buClr>
                <a:schemeClr val="dk1"/>
              </a:buClr>
              <a:buSzPts val="3200"/>
              <a:buFont typeface="Arial"/>
              <a:buChar char="•"/>
            </a:pPr>
            <a:r>
              <a:rPr lang="sv-SE" sz="3200"/>
              <a:t>Outreach activities</a:t>
            </a:r>
            <a:endParaRPr/>
          </a:p>
          <a:p>
            <a:pPr indent="-254000" lvl="0" marL="457200" rtl="0" algn="l">
              <a:lnSpc>
                <a:spcPct val="90000"/>
              </a:lnSpc>
              <a:spcBef>
                <a:spcPts val="1000"/>
              </a:spcBef>
              <a:spcAft>
                <a:spcPts val="0"/>
              </a:spcAft>
              <a:buClr>
                <a:schemeClr val="dk1"/>
              </a:buClr>
              <a:buSzPts val="3200"/>
              <a:buFont typeface="Arial"/>
              <a:buNone/>
            </a:pPr>
            <a:r>
              <a:t/>
            </a:r>
            <a:endParaRPr sz="32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6"/>
          <p:cNvSpPr txBox="1"/>
          <p:nvPr/>
        </p:nvSpPr>
        <p:spPr>
          <a:xfrm>
            <a:off x="780675" y="402261"/>
            <a:ext cx="6984695" cy="105897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4600"/>
              <a:buFont typeface="Calibri"/>
              <a:buNone/>
            </a:pPr>
            <a:br>
              <a:rPr b="0" i="0" lang="sv-SE" sz="4600" u="none" cap="none" strike="noStrike">
                <a:solidFill>
                  <a:srgbClr val="000000"/>
                </a:solidFill>
                <a:latin typeface="Calibri"/>
                <a:ea typeface="Calibri"/>
                <a:cs typeface="Calibri"/>
                <a:sym typeface="Calibri"/>
              </a:rPr>
            </a:br>
            <a:r>
              <a:rPr b="0" i="0" lang="sv-SE" sz="4600" u="none" cap="none" strike="noStrike">
                <a:solidFill>
                  <a:srgbClr val="000000"/>
                </a:solidFill>
                <a:latin typeface="Calibri"/>
                <a:ea typeface="Calibri"/>
                <a:cs typeface="Calibri"/>
                <a:sym typeface="Calibri"/>
              </a:rPr>
              <a:t>Facebook &amp; LinkedIn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nvSpPr>
        <p:spPr>
          <a:xfrm>
            <a:off x="762433" y="727226"/>
            <a:ext cx="6984695" cy="105897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4600"/>
              <a:buFont typeface="Calibri"/>
              <a:buNone/>
            </a:pPr>
            <a:br>
              <a:rPr b="0" i="0" lang="sv-SE" sz="4600" u="none" cap="none" strike="noStrike">
                <a:solidFill>
                  <a:srgbClr val="000000"/>
                </a:solidFill>
                <a:latin typeface="Calibri"/>
                <a:ea typeface="Calibri"/>
                <a:cs typeface="Calibri"/>
                <a:sym typeface="Calibri"/>
              </a:rPr>
            </a:br>
            <a:r>
              <a:rPr b="0" i="0" lang="sv-SE" sz="4600" u="none" cap="none" strike="noStrike">
                <a:solidFill>
                  <a:srgbClr val="000000"/>
                </a:solidFill>
                <a:latin typeface="Calibri"/>
                <a:ea typeface="Calibri"/>
                <a:cs typeface="Calibri"/>
                <a:sym typeface="Calibri"/>
              </a:rPr>
              <a:t>Key Performance Indicators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8"/>
          <p:cNvSpPr txBox="1"/>
          <p:nvPr/>
        </p:nvSpPr>
        <p:spPr>
          <a:xfrm>
            <a:off x="799322" y="875631"/>
            <a:ext cx="3853829" cy="105897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0000"/>
              </a:buClr>
              <a:buSzPts val="4600"/>
              <a:buFont typeface="Calibri"/>
              <a:buNone/>
            </a:pPr>
            <a:br>
              <a:rPr b="0" i="0" lang="sv-SE" sz="4600" u="none" cap="none" strike="noStrike">
                <a:solidFill>
                  <a:srgbClr val="000000"/>
                </a:solidFill>
                <a:latin typeface="Calibri"/>
                <a:ea typeface="Calibri"/>
                <a:cs typeface="Calibri"/>
                <a:sym typeface="Calibri"/>
              </a:rPr>
            </a:br>
            <a:r>
              <a:rPr b="0" i="0" lang="sv-SE" sz="4600" u="none" cap="none" strike="noStrike">
                <a:solidFill>
                  <a:srgbClr val="000000"/>
                </a:solidFill>
                <a:latin typeface="Calibri"/>
                <a:ea typeface="Calibri"/>
                <a:cs typeface="Calibri"/>
                <a:sym typeface="Calibri"/>
              </a:rPr>
              <a:t>Conclusion</a:t>
            </a:r>
            <a:endParaRPr/>
          </a:p>
        </p:txBody>
      </p:sp>
      <p:sp>
        <p:nvSpPr>
          <p:cNvPr id="371" name="Google Shape;371;p38"/>
          <p:cNvSpPr txBox="1"/>
          <p:nvPr/>
        </p:nvSpPr>
        <p:spPr>
          <a:xfrm>
            <a:off x="1004051" y="2705725"/>
            <a:ext cx="6163296" cy="1077218"/>
          </a:xfrm>
          <a:prstGeom prst="rect">
            <a:avLst/>
          </a:prstGeom>
          <a:noFill/>
          <a:ln>
            <a:noFill/>
          </a:ln>
        </p:spPr>
        <p:txBody>
          <a:bodyPr anchorCtr="0" anchor="t" bIns="45700" lIns="91425" spcFirstLastPara="1" rIns="91425" wrap="square" tIns="45700">
            <a:spAutoFit/>
          </a:bodyPr>
          <a:lstStyle/>
          <a:p>
            <a:pPr indent="-457200" lvl="0" marL="457200" marR="0" rtl="0" algn="l">
              <a:lnSpc>
                <a:spcPct val="100000"/>
              </a:lnSpc>
              <a:spcBef>
                <a:spcPts val="0"/>
              </a:spcBef>
              <a:spcAft>
                <a:spcPts val="0"/>
              </a:spcAft>
              <a:buClr>
                <a:srgbClr val="000000"/>
              </a:buClr>
              <a:buSzPts val="3200"/>
              <a:buFont typeface="Arial"/>
              <a:buChar char="•"/>
            </a:pPr>
            <a:r>
              <a:rPr b="0" i="0" lang="sv-SE" sz="3200" u="none" cap="none" strike="noStrike">
                <a:solidFill>
                  <a:srgbClr val="000000"/>
                </a:solidFill>
                <a:latin typeface="Calibri"/>
                <a:ea typeface="Calibri"/>
                <a:cs typeface="Calibri"/>
                <a:sym typeface="Calibri"/>
              </a:rPr>
              <a:t>Dissemination success</a:t>
            </a:r>
            <a:endParaRPr/>
          </a:p>
          <a:p>
            <a:pPr indent="-457200" lvl="0" marL="457200" marR="0" rtl="0" algn="l">
              <a:lnSpc>
                <a:spcPct val="100000"/>
              </a:lnSpc>
              <a:spcBef>
                <a:spcPts val="0"/>
              </a:spcBef>
              <a:spcAft>
                <a:spcPts val="0"/>
              </a:spcAft>
              <a:buClr>
                <a:srgbClr val="000000"/>
              </a:buClr>
              <a:buSzPts val="3200"/>
              <a:buFont typeface="Arial"/>
              <a:buChar char="•"/>
            </a:pPr>
            <a:r>
              <a:rPr b="0" i="0" lang="sv-SE" sz="3200" u="none" cap="none" strike="noStrike">
                <a:solidFill>
                  <a:srgbClr val="000000"/>
                </a:solidFill>
                <a:latin typeface="Calibri"/>
                <a:ea typeface="Calibri"/>
                <a:cs typeface="Calibri"/>
                <a:sym typeface="Calibri"/>
              </a:rPr>
              <a:t>Based on fruitful collaboration</a:t>
            </a:r>
            <a:endParaRPr/>
          </a:p>
        </p:txBody>
      </p:sp>
      <p:pic>
        <p:nvPicPr>
          <p:cNvPr id="372" name="Google Shape;372;p38"/>
          <p:cNvPicPr preferRelativeResize="0"/>
          <p:nvPr/>
        </p:nvPicPr>
        <p:blipFill rotWithShape="1">
          <a:blip r:embed="rId3">
            <a:alphaModFix/>
          </a:blip>
          <a:srcRect b="0" l="0" r="0" t="0"/>
          <a:stretch/>
        </p:blipFill>
        <p:spPr>
          <a:xfrm>
            <a:off x="7152654" y="1449969"/>
            <a:ext cx="4465747" cy="4532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pic>
        <p:nvPicPr>
          <p:cNvPr descr="En bild som visar leksak, stående, grupp, bord&#10;&#10;Automatiskt genererad beskrivning" id="378" name="Google Shape;378;p39"/>
          <p:cNvPicPr preferRelativeResize="0"/>
          <p:nvPr/>
        </p:nvPicPr>
        <p:blipFill rotWithShape="1">
          <a:blip r:embed="rId3">
            <a:alphaModFix/>
          </a:blip>
          <a:srcRect b="0" l="0" r="0" t="0"/>
          <a:stretch/>
        </p:blipFill>
        <p:spPr>
          <a:xfrm>
            <a:off x="762433" y="1943967"/>
            <a:ext cx="5138728" cy="3333101"/>
          </a:xfrm>
          <a:prstGeom prst="rect">
            <a:avLst/>
          </a:prstGeom>
          <a:noFill/>
          <a:ln>
            <a:noFill/>
          </a:ln>
        </p:spPr>
      </p:pic>
      <p:sp>
        <p:nvSpPr>
          <p:cNvPr id="379" name="Google Shape;379;p39"/>
          <p:cNvSpPr txBox="1"/>
          <p:nvPr/>
        </p:nvSpPr>
        <p:spPr>
          <a:xfrm>
            <a:off x="762433" y="727226"/>
            <a:ext cx="7499251" cy="105897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600"/>
              <a:buFont typeface="Calibri"/>
              <a:buNone/>
            </a:pPr>
            <a:br>
              <a:rPr lang="sv-SE" sz="4600">
                <a:solidFill>
                  <a:schemeClr val="dk1"/>
                </a:solidFill>
                <a:latin typeface="Calibri"/>
                <a:ea typeface="Calibri"/>
                <a:cs typeface="Calibri"/>
                <a:sym typeface="Calibri"/>
              </a:rPr>
            </a:br>
            <a:r>
              <a:rPr lang="sv-SE" sz="4600">
                <a:solidFill>
                  <a:schemeClr val="dk1"/>
                </a:solidFill>
                <a:latin typeface="Calibri"/>
                <a:ea typeface="Calibri"/>
                <a:cs typeface="Calibri"/>
                <a:sym typeface="Calibri"/>
              </a:rPr>
              <a:t>Q&amp;A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
          <p:cNvSpPr txBox="1"/>
          <p:nvPr>
            <p:ph type="ctrTitle"/>
          </p:nvPr>
        </p:nvSpPr>
        <p:spPr>
          <a:xfrm>
            <a:off x="474250" y="1041400"/>
            <a:ext cx="10780571" cy="238760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sv-SE">
                <a:latin typeface="Calibri"/>
                <a:ea typeface="Calibri"/>
                <a:cs typeface="Calibri"/>
                <a:sym typeface="Calibri"/>
              </a:rPr>
              <a:t>WP3: Test implementation and result of discussions with market players</a:t>
            </a:r>
            <a:br>
              <a:rPr lang="sv-SE">
                <a:latin typeface="Calibri"/>
                <a:ea typeface="Calibri"/>
                <a:cs typeface="Calibri"/>
                <a:sym typeface="Calibri"/>
              </a:rPr>
            </a:br>
            <a:endParaRPr>
              <a:latin typeface="Calibri"/>
              <a:ea typeface="Calibri"/>
              <a:cs typeface="Calibri"/>
              <a:sym typeface="Calibri"/>
            </a:endParaRPr>
          </a:p>
        </p:txBody>
      </p:sp>
      <p:pic>
        <p:nvPicPr>
          <p:cNvPr descr="User testing: everything you need to know to get started | by Daniel Birch  | UX Collective" id="117" name="Google Shape;117;p4"/>
          <p:cNvPicPr preferRelativeResize="0"/>
          <p:nvPr/>
        </p:nvPicPr>
        <p:blipFill rotWithShape="1">
          <a:blip r:embed="rId3">
            <a:alphaModFix/>
          </a:blip>
          <a:srcRect b="0" l="0" r="0" t="0"/>
          <a:stretch/>
        </p:blipFill>
        <p:spPr>
          <a:xfrm>
            <a:off x="3399594" y="2878666"/>
            <a:ext cx="4631911" cy="308698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0"/>
          <p:cNvSpPr txBox="1"/>
          <p:nvPr>
            <p:ph type="ctrTitle"/>
          </p:nvPr>
        </p:nvSpPr>
        <p:spPr>
          <a:xfrm>
            <a:off x="479580" y="-69344"/>
            <a:ext cx="10780571"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WP5: Project management and sustainability plan</a:t>
            </a:r>
            <a:endParaRPr/>
          </a:p>
        </p:txBody>
      </p:sp>
      <p:pic>
        <p:nvPicPr>
          <p:cNvPr id="386" name="Google Shape;386;p40"/>
          <p:cNvPicPr preferRelativeResize="0"/>
          <p:nvPr/>
        </p:nvPicPr>
        <p:blipFill rotWithShape="1">
          <a:blip r:embed="rId3">
            <a:alphaModFix/>
          </a:blip>
          <a:srcRect b="0" l="9805" r="9805" t="0"/>
          <a:stretch/>
        </p:blipFill>
        <p:spPr>
          <a:xfrm>
            <a:off x="3729759" y="2692021"/>
            <a:ext cx="4732481" cy="331134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1"/>
          <p:cNvSpPr txBox="1"/>
          <p:nvPr>
            <p:ph type="ctrTitle"/>
          </p:nvPr>
        </p:nvSpPr>
        <p:spPr>
          <a:xfrm>
            <a:off x="732453" y="520855"/>
            <a:ext cx="6984695"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Objective:</a:t>
            </a:r>
            <a:endParaRPr/>
          </a:p>
        </p:txBody>
      </p:sp>
      <p:sp>
        <p:nvSpPr>
          <p:cNvPr id="393" name="Google Shape;393;p41"/>
          <p:cNvSpPr txBox="1"/>
          <p:nvPr>
            <p:ph idx="1" type="subTitle"/>
          </p:nvPr>
        </p:nvSpPr>
        <p:spPr>
          <a:xfrm>
            <a:off x="732453" y="1731868"/>
            <a:ext cx="6599811" cy="402102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sv-SE" sz="3200">
                <a:latin typeface="Calibri"/>
                <a:ea typeface="Calibri"/>
                <a:cs typeface="Calibri"/>
                <a:sym typeface="Calibri"/>
              </a:rPr>
              <a:t>to manage and effectively monitor the project, in </a:t>
            </a:r>
            <a:r>
              <a:rPr b="1" lang="sv-SE" sz="3200">
                <a:latin typeface="Calibri"/>
                <a:ea typeface="Calibri"/>
                <a:cs typeface="Calibri"/>
                <a:sym typeface="Calibri"/>
              </a:rPr>
              <a:t>administrative, technical </a:t>
            </a:r>
            <a:r>
              <a:rPr lang="sv-SE" sz="3200">
                <a:latin typeface="Calibri"/>
                <a:ea typeface="Calibri"/>
                <a:cs typeface="Calibri"/>
                <a:sym typeface="Calibri"/>
              </a:rPr>
              <a:t>and </a:t>
            </a:r>
            <a:r>
              <a:rPr b="1" lang="sv-SE" sz="3200">
                <a:latin typeface="Calibri"/>
                <a:ea typeface="Calibri"/>
                <a:cs typeface="Calibri"/>
                <a:sym typeface="Calibri"/>
              </a:rPr>
              <a:t>financial</a:t>
            </a:r>
            <a:r>
              <a:rPr lang="sv-SE" sz="3200">
                <a:latin typeface="Calibri"/>
                <a:ea typeface="Calibri"/>
                <a:cs typeface="Calibri"/>
                <a:sym typeface="Calibri"/>
              </a:rPr>
              <a:t> terms. Set up processes to ensure smooth operation and proper implementation of the Grant Agreement. Reporting, </a:t>
            </a:r>
            <a:r>
              <a:rPr b="1" lang="sv-SE" sz="3200">
                <a:latin typeface="Calibri"/>
                <a:ea typeface="Calibri"/>
                <a:cs typeface="Calibri"/>
                <a:sym typeface="Calibri"/>
              </a:rPr>
              <a:t>risk</a:t>
            </a:r>
            <a:r>
              <a:rPr lang="sv-SE" sz="3200">
                <a:latin typeface="Calibri"/>
                <a:ea typeface="Calibri"/>
                <a:cs typeface="Calibri"/>
                <a:sym typeface="Calibri"/>
              </a:rPr>
              <a:t> management, </a:t>
            </a:r>
            <a:r>
              <a:rPr b="1" lang="sv-SE" sz="3200">
                <a:latin typeface="Calibri"/>
                <a:ea typeface="Calibri"/>
                <a:cs typeface="Calibri"/>
                <a:sym typeface="Calibri"/>
              </a:rPr>
              <a:t>quality</a:t>
            </a:r>
            <a:r>
              <a:rPr lang="sv-SE" sz="3200">
                <a:latin typeface="Calibri"/>
                <a:ea typeface="Calibri"/>
                <a:cs typeface="Calibri"/>
                <a:sym typeface="Calibri"/>
              </a:rPr>
              <a:t> assurance, performance </a:t>
            </a:r>
            <a:r>
              <a:rPr b="1" lang="sv-SE" sz="3200">
                <a:latin typeface="Calibri"/>
                <a:ea typeface="Calibri"/>
                <a:cs typeface="Calibri"/>
                <a:sym typeface="Calibri"/>
              </a:rPr>
              <a:t>planning</a:t>
            </a:r>
            <a:r>
              <a:rPr lang="sv-SE" sz="3200">
                <a:latin typeface="Calibri"/>
                <a:ea typeface="Calibri"/>
                <a:cs typeface="Calibri"/>
                <a:sym typeface="Calibri"/>
              </a:rPr>
              <a:t> and progress </a:t>
            </a:r>
            <a:r>
              <a:rPr b="1" lang="sv-SE" sz="3200">
                <a:latin typeface="Calibri"/>
                <a:ea typeface="Calibri"/>
                <a:cs typeface="Calibri"/>
                <a:sym typeface="Calibri"/>
              </a:rPr>
              <a:t>control</a:t>
            </a:r>
            <a:r>
              <a:rPr lang="sv-SE" sz="3200">
                <a:latin typeface="Calibri"/>
                <a:ea typeface="Calibri"/>
                <a:cs typeface="Calibri"/>
                <a:sym typeface="Calibri"/>
              </a:rPr>
              <a:t>. </a:t>
            </a:r>
            <a:endParaRPr/>
          </a:p>
        </p:txBody>
      </p:sp>
      <p:pic>
        <p:nvPicPr>
          <p:cNvPr descr="Structure Analysis | Bruker" id="394" name="Google Shape;394;p41"/>
          <p:cNvPicPr preferRelativeResize="0"/>
          <p:nvPr/>
        </p:nvPicPr>
        <p:blipFill rotWithShape="1">
          <a:blip r:embed="rId3">
            <a:alphaModFix/>
          </a:blip>
          <a:srcRect b="0" l="0" r="0" t="0"/>
          <a:stretch/>
        </p:blipFill>
        <p:spPr>
          <a:xfrm>
            <a:off x="7332264" y="1731868"/>
            <a:ext cx="5288166" cy="325286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2"/>
          <p:cNvSpPr txBox="1"/>
          <p:nvPr>
            <p:ph type="ctrTitle"/>
          </p:nvPr>
        </p:nvSpPr>
        <p:spPr>
          <a:xfrm>
            <a:off x="762433" y="925590"/>
            <a:ext cx="6984695"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Tasks:</a:t>
            </a:r>
            <a:endParaRPr>
              <a:latin typeface="Calibri"/>
              <a:ea typeface="Calibri"/>
              <a:cs typeface="Calibri"/>
              <a:sym typeface="Calibri"/>
            </a:endParaRPr>
          </a:p>
        </p:txBody>
      </p:sp>
      <p:pic>
        <p:nvPicPr>
          <p:cNvPr descr="En bild som visar tecken, gata, parkerad&#10;&#10;Automatiskt genererad beskrivning" id="401" name="Google Shape;401;p42"/>
          <p:cNvPicPr preferRelativeResize="0"/>
          <p:nvPr/>
        </p:nvPicPr>
        <p:blipFill rotWithShape="1">
          <a:blip r:embed="rId3">
            <a:alphaModFix/>
          </a:blip>
          <a:srcRect b="0" l="0" r="0" t="0"/>
          <a:stretch/>
        </p:blipFill>
        <p:spPr>
          <a:xfrm>
            <a:off x="10505430" y="6370745"/>
            <a:ext cx="399223" cy="399223"/>
          </a:xfrm>
          <a:prstGeom prst="rect">
            <a:avLst/>
          </a:prstGeom>
          <a:noFill/>
          <a:ln>
            <a:noFill/>
          </a:ln>
        </p:spPr>
      </p:pic>
      <p:sp>
        <p:nvSpPr>
          <p:cNvPr id="402" name="Google Shape;402;p42"/>
          <p:cNvSpPr txBox="1"/>
          <p:nvPr>
            <p:ph idx="1" type="subTitle"/>
          </p:nvPr>
        </p:nvSpPr>
        <p:spPr>
          <a:xfrm>
            <a:off x="793425" y="2382032"/>
            <a:ext cx="9127441" cy="4021022"/>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3200"/>
              <a:buFont typeface="Arial"/>
              <a:buChar char="•"/>
            </a:pPr>
            <a:r>
              <a:rPr lang="sv-SE" sz="3200"/>
              <a:t>Project management plan</a:t>
            </a:r>
            <a:endParaRPr/>
          </a:p>
          <a:p>
            <a:pPr indent="-457200" lvl="0" marL="457200" rtl="0" algn="l">
              <a:lnSpc>
                <a:spcPct val="90000"/>
              </a:lnSpc>
              <a:spcBef>
                <a:spcPts val="1000"/>
              </a:spcBef>
              <a:spcAft>
                <a:spcPts val="0"/>
              </a:spcAft>
              <a:buClr>
                <a:schemeClr val="dk1"/>
              </a:buClr>
              <a:buSzPts val="3200"/>
              <a:buFont typeface="Arial"/>
              <a:buChar char="•"/>
            </a:pPr>
            <a:r>
              <a:rPr lang="sv-SE" sz="3200"/>
              <a:t>Sustainability plan</a:t>
            </a:r>
            <a:endParaRPr/>
          </a:p>
          <a:p>
            <a:pPr indent="-457200" lvl="0" marL="457200" rtl="0" algn="l">
              <a:lnSpc>
                <a:spcPct val="90000"/>
              </a:lnSpc>
              <a:spcBef>
                <a:spcPts val="1000"/>
              </a:spcBef>
              <a:spcAft>
                <a:spcPts val="0"/>
              </a:spcAft>
              <a:buClr>
                <a:schemeClr val="dk1"/>
              </a:buClr>
              <a:buSzPts val="3200"/>
              <a:buFont typeface="Arial"/>
              <a:buChar char="•"/>
            </a:pPr>
            <a:r>
              <a:rPr lang="sv-SE" sz="3200"/>
              <a:t>Operations and financial management</a:t>
            </a:r>
            <a:endParaRPr/>
          </a:p>
        </p:txBody>
      </p:sp>
      <p:pic>
        <p:nvPicPr>
          <p:cNvPr descr="The Value of Coordination - 80,000 Hours" id="403" name="Google Shape;403;p42"/>
          <p:cNvPicPr preferRelativeResize="0"/>
          <p:nvPr/>
        </p:nvPicPr>
        <p:blipFill rotWithShape="1">
          <a:blip r:embed="rId4">
            <a:alphaModFix/>
          </a:blip>
          <a:srcRect b="0" l="0" r="0" t="0"/>
          <a:stretch/>
        </p:blipFill>
        <p:spPr>
          <a:xfrm>
            <a:off x="7842149" y="1984567"/>
            <a:ext cx="5326561" cy="276731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3"/>
          <p:cNvSpPr txBox="1"/>
          <p:nvPr>
            <p:ph type="ctrTitle"/>
          </p:nvPr>
        </p:nvSpPr>
        <p:spPr>
          <a:xfrm>
            <a:off x="955985" y="766539"/>
            <a:ext cx="6984695"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Deliverables:</a:t>
            </a:r>
            <a:endParaRPr/>
          </a:p>
        </p:txBody>
      </p:sp>
      <p:sp>
        <p:nvSpPr>
          <p:cNvPr id="410" name="Google Shape;410;p43"/>
          <p:cNvSpPr txBox="1"/>
          <p:nvPr>
            <p:ph idx="1" type="subTitle"/>
          </p:nvPr>
        </p:nvSpPr>
        <p:spPr>
          <a:xfrm>
            <a:off x="955985" y="2070439"/>
            <a:ext cx="8443842" cy="402102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sv-SE" sz="3200">
                <a:latin typeface="Calibri"/>
                <a:ea typeface="Calibri"/>
                <a:cs typeface="Calibri"/>
                <a:sym typeface="Calibri"/>
              </a:rPr>
              <a:t>D5.1 Project management plan (M3) </a:t>
            </a:r>
            <a:endParaRPr/>
          </a:p>
          <a:p>
            <a:pPr indent="0" lvl="0" marL="0" rtl="0" algn="l">
              <a:lnSpc>
                <a:spcPct val="90000"/>
              </a:lnSpc>
              <a:spcBef>
                <a:spcPts val="1000"/>
              </a:spcBef>
              <a:spcAft>
                <a:spcPts val="0"/>
              </a:spcAft>
              <a:buClr>
                <a:schemeClr val="dk1"/>
              </a:buClr>
              <a:buSzPts val="3200"/>
              <a:buNone/>
            </a:pPr>
            <a:r>
              <a:rPr lang="sv-SE" sz="3200">
                <a:latin typeface="Calibri"/>
                <a:ea typeface="Calibri"/>
                <a:cs typeface="Calibri"/>
                <a:sym typeface="Calibri"/>
              </a:rPr>
              <a:t>D5.2 Sustainability plan (M16)</a:t>
            </a:r>
            <a:endParaRPr/>
          </a:p>
          <a:p>
            <a:pPr indent="0" lvl="0" marL="0" rtl="0" algn="l">
              <a:lnSpc>
                <a:spcPct val="90000"/>
              </a:lnSpc>
              <a:spcBef>
                <a:spcPts val="1000"/>
              </a:spcBef>
              <a:spcAft>
                <a:spcPts val="0"/>
              </a:spcAft>
              <a:buClr>
                <a:schemeClr val="dk1"/>
              </a:buClr>
              <a:buSzPts val="3200"/>
              <a:buNone/>
            </a:pPr>
            <a:r>
              <a:rPr lang="sv-SE" sz="3200">
                <a:latin typeface="Calibri"/>
                <a:ea typeface="Calibri"/>
                <a:cs typeface="Calibri"/>
                <a:sym typeface="Calibri"/>
              </a:rPr>
              <a:t>D5.3 First progress report  (M6)</a:t>
            </a:r>
            <a:endParaRPr/>
          </a:p>
          <a:p>
            <a:pPr indent="0" lvl="0" marL="0" rtl="0" algn="l">
              <a:lnSpc>
                <a:spcPct val="90000"/>
              </a:lnSpc>
              <a:spcBef>
                <a:spcPts val="1000"/>
              </a:spcBef>
              <a:spcAft>
                <a:spcPts val="0"/>
              </a:spcAft>
              <a:buClr>
                <a:schemeClr val="dk1"/>
              </a:buClr>
              <a:buSzPts val="3200"/>
              <a:buNone/>
            </a:pPr>
            <a:r>
              <a:rPr lang="sv-SE" sz="3200">
                <a:latin typeface="Calibri"/>
                <a:ea typeface="Calibri"/>
                <a:cs typeface="Calibri"/>
                <a:sym typeface="Calibri"/>
              </a:rPr>
              <a:t>D5.4 Second progress report (M12)</a:t>
            </a:r>
            <a:endParaRPr/>
          </a:p>
          <a:p>
            <a:pPr indent="0" lvl="0" marL="0" rtl="0" algn="l">
              <a:lnSpc>
                <a:spcPct val="90000"/>
              </a:lnSpc>
              <a:spcBef>
                <a:spcPts val="1000"/>
              </a:spcBef>
              <a:spcAft>
                <a:spcPts val="0"/>
              </a:spcAft>
              <a:buClr>
                <a:schemeClr val="dk1"/>
              </a:buClr>
              <a:buSzPts val="3200"/>
              <a:buNone/>
            </a:pPr>
            <a:r>
              <a:rPr lang="sv-SE" sz="3200">
                <a:latin typeface="Calibri"/>
                <a:ea typeface="Calibri"/>
                <a:cs typeface="Calibri"/>
                <a:sym typeface="Calibri"/>
              </a:rPr>
              <a:t>D5.5 Final report (M18)</a:t>
            </a:r>
            <a:endParaRPr/>
          </a:p>
          <a:p>
            <a:pPr indent="0" lvl="0" marL="0" rtl="0" algn="l">
              <a:lnSpc>
                <a:spcPct val="90000"/>
              </a:lnSpc>
              <a:spcBef>
                <a:spcPts val="1000"/>
              </a:spcBef>
              <a:spcAft>
                <a:spcPts val="0"/>
              </a:spcAft>
              <a:buClr>
                <a:schemeClr val="dk1"/>
              </a:buClr>
              <a:buSzPts val="3200"/>
              <a:buNone/>
            </a:pPr>
            <a:br>
              <a:rPr lang="sv-SE" sz="3200"/>
            </a:br>
            <a:endParaRPr sz="3200"/>
          </a:p>
        </p:txBody>
      </p:sp>
      <p:pic>
        <p:nvPicPr>
          <p:cNvPr descr="Bildresultat för gift" id="411" name="Google Shape;411;p43"/>
          <p:cNvPicPr preferRelativeResize="0"/>
          <p:nvPr/>
        </p:nvPicPr>
        <p:blipFill rotWithShape="1">
          <a:blip r:embed="rId3">
            <a:alphaModFix/>
          </a:blip>
          <a:srcRect b="0" l="5338" r="5338" t="0"/>
          <a:stretch/>
        </p:blipFill>
        <p:spPr>
          <a:xfrm>
            <a:off x="8663746" y="2382032"/>
            <a:ext cx="3528254" cy="246874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4"/>
          <p:cNvSpPr txBox="1"/>
          <p:nvPr>
            <p:ph type="ctrTitle"/>
          </p:nvPr>
        </p:nvSpPr>
        <p:spPr>
          <a:xfrm>
            <a:off x="772326" y="672811"/>
            <a:ext cx="8920410"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Sustainability</a:t>
            </a:r>
            <a:endParaRPr>
              <a:latin typeface="Calibri"/>
              <a:ea typeface="Calibri"/>
              <a:cs typeface="Calibri"/>
              <a:sym typeface="Calibri"/>
            </a:endParaRPr>
          </a:p>
        </p:txBody>
      </p:sp>
      <p:pic>
        <p:nvPicPr>
          <p:cNvPr descr="Sustainability is a growing business priority as a result of Covid-19,  research shows" id="418" name="Google Shape;418;p44"/>
          <p:cNvPicPr preferRelativeResize="0"/>
          <p:nvPr/>
        </p:nvPicPr>
        <p:blipFill rotWithShape="1">
          <a:blip r:embed="rId3">
            <a:alphaModFix/>
          </a:blip>
          <a:srcRect b="0" l="0" r="0" t="0"/>
          <a:stretch/>
        </p:blipFill>
        <p:spPr>
          <a:xfrm>
            <a:off x="2793265" y="1898057"/>
            <a:ext cx="6605470" cy="3963282"/>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5"/>
          <p:cNvSpPr txBox="1"/>
          <p:nvPr>
            <p:ph type="ctrTitle"/>
          </p:nvPr>
        </p:nvSpPr>
        <p:spPr>
          <a:xfrm>
            <a:off x="791376" y="996661"/>
            <a:ext cx="8920410"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The prerequisites</a:t>
            </a:r>
            <a:endParaRPr>
              <a:latin typeface="Calibri"/>
              <a:ea typeface="Calibri"/>
              <a:cs typeface="Calibri"/>
              <a:sym typeface="Calibri"/>
            </a:endParaRPr>
          </a:p>
        </p:txBody>
      </p:sp>
      <p:sp>
        <p:nvSpPr>
          <p:cNvPr id="425" name="Google Shape;425;p45"/>
          <p:cNvSpPr txBox="1"/>
          <p:nvPr>
            <p:ph idx="1" type="subTitle"/>
          </p:nvPr>
        </p:nvSpPr>
        <p:spPr>
          <a:xfrm>
            <a:off x="936777" y="2346377"/>
            <a:ext cx="6984696" cy="402102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Font typeface="Arial"/>
              <a:buChar char="•"/>
            </a:pPr>
            <a:r>
              <a:rPr lang="sv-SE" sz="2800"/>
              <a:t>Collaborative knowledge cluster </a:t>
            </a:r>
            <a:endParaRPr/>
          </a:p>
          <a:p>
            <a:pPr indent="-342900" lvl="0" marL="342900" rtl="0" algn="l">
              <a:lnSpc>
                <a:spcPct val="90000"/>
              </a:lnSpc>
              <a:spcBef>
                <a:spcPts val="1000"/>
              </a:spcBef>
              <a:spcAft>
                <a:spcPts val="0"/>
              </a:spcAft>
              <a:buClr>
                <a:schemeClr val="dk1"/>
              </a:buClr>
              <a:buSzPts val="2800"/>
              <a:buFont typeface="Arial"/>
              <a:buChar char="•"/>
            </a:pPr>
            <a:r>
              <a:rPr lang="sv-SE" sz="2800"/>
              <a:t>Key market players </a:t>
            </a:r>
            <a:endParaRPr/>
          </a:p>
          <a:p>
            <a:pPr indent="-342900" lvl="0" marL="342900" rtl="0" algn="l">
              <a:lnSpc>
                <a:spcPct val="90000"/>
              </a:lnSpc>
              <a:spcBef>
                <a:spcPts val="1000"/>
              </a:spcBef>
              <a:spcAft>
                <a:spcPts val="0"/>
              </a:spcAft>
              <a:buClr>
                <a:schemeClr val="dk1"/>
              </a:buClr>
              <a:buSzPts val="2800"/>
              <a:buFont typeface="Arial"/>
              <a:buChar char="•"/>
            </a:pPr>
            <a:r>
              <a:rPr lang="sv-SE" sz="2800"/>
              <a:t>Agreed accessibility features</a:t>
            </a:r>
            <a:endParaRPr/>
          </a:p>
          <a:p>
            <a:pPr indent="-342900" lvl="0" marL="342900" rtl="0" algn="l">
              <a:lnSpc>
                <a:spcPct val="90000"/>
              </a:lnSpc>
              <a:spcBef>
                <a:spcPts val="1000"/>
              </a:spcBef>
              <a:spcAft>
                <a:spcPts val="0"/>
              </a:spcAft>
              <a:buClr>
                <a:schemeClr val="dk1"/>
              </a:buClr>
              <a:buSzPts val="2800"/>
              <a:buFont typeface="Arial"/>
              <a:buChar char="•"/>
            </a:pPr>
            <a:r>
              <a:rPr lang="sv-SE" sz="2800"/>
              <a:t>Show best practice</a:t>
            </a:r>
            <a:endParaRPr/>
          </a:p>
          <a:p>
            <a:pPr indent="-342900" lvl="0" marL="342900" rtl="0" algn="l">
              <a:lnSpc>
                <a:spcPct val="90000"/>
              </a:lnSpc>
              <a:spcBef>
                <a:spcPts val="1000"/>
              </a:spcBef>
              <a:spcAft>
                <a:spcPts val="0"/>
              </a:spcAft>
              <a:buClr>
                <a:schemeClr val="dk1"/>
              </a:buClr>
              <a:buSzPts val="2800"/>
              <a:buFont typeface="Arial"/>
              <a:buChar char="•"/>
            </a:pPr>
            <a:r>
              <a:rPr lang="sv-SE" sz="2800"/>
              <a:t>Stimulate the market </a:t>
            </a:r>
            <a:endParaRPr/>
          </a:p>
          <a:p>
            <a:pPr indent="-342900" lvl="0" marL="342900" rtl="0" algn="l">
              <a:lnSpc>
                <a:spcPct val="90000"/>
              </a:lnSpc>
              <a:spcBef>
                <a:spcPts val="1000"/>
              </a:spcBef>
              <a:spcAft>
                <a:spcPts val="0"/>
              </a:spcAft>
              <a:buClr>
                <a:schemeClr val="dk1"/>
              </a:buClr>
              <a:buSzPts val="2800"/>
              <a:buFont typeface="Arial"/>
              <a:buChar char="•"/>
            </a:pPr>
            <a:r>
              <a:rPr lang="sv-SE" sz="2800"/>
              <a:t>Healthy co-operation and/or competition </a:t>
            </a:r>
            <a:endParaRPr/>
          </a:p>
          <a:p>
            <a:pPr indent="-165100" lvl="0" marL="342900" rtl="0" algn="l">
              <a:lnSpc>
                <a:spcPct val="90000"/>
              </a:lnSpc>
              <a:spcBef>
                <a:spcPts val="1000"/>
              </a:spcBef>
              <a:spcAft>
                <a:spcPts val="0"/>
              </a:spcAft>
              <a:buClr>
                <a:schemeClr val="dk1"/>
              </a:buClr>
              <a:buSzPts val="2800"/>
              <a:buFont typeface="Arial"/>
              <a:buNone/>
            </a:pPr>
            <a:r>
              <a:t/>
            </a:r>
            <a:endParaRPr sz="2800"/>
          </a:p>
          <a:p>
            <a:pPr indent="-139700" lvl="0" marL="342900" rtl="0" algn="l">
              <a:lnSpc>
                <a:spcPct val="90000"/>
              </a:lnSpc>
              <a:spcBef>
                <a:spcPts val="1000"/>
              </a:spcBef>
              <a:spcAft>
                <a:spcPts val="0"/>
              </a:spcAft>
              <a:buClr>
                <a:schemeClr val="dk1"/>
              </a:buClr>
              <a:buSzPts val="3200"/>
              <a:buFont typeface="Arial"/>
              <a:buNone/>
            </a:pPr>
            <a:r>
              <a:t/>
            </a:r>
            <a:endParaRPr sz="3200"/>
          </a:p>
        </p:txBody>
      </p:sp>
      <p:pic>
        <p:nvPicPr>
          <p:cNvPr descr="Organic market worldwide: observed trends in the last few years" id="426" name="Google Shape;426;p45"/>
          <p:cNvPicPr preferRelativeResize="0"/>
          <p:nvPr/>
        </p:nvPicPr>
        <p:blipFill rotWithShape="1">
          <a:blip r:embed="rId3">
            <a:alphaModFix/>
          </a:blip>
          <a:srcRect b="0" l="0" r="0" t="0"/>
          <a:stretch/>
        </p:blipFill>
        <p:spPr>
          <a:xfrm>
            <a:off x="7918150" y="2346377"/>
            <a:ext cx="4273850" cy="296003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6"/>
          <p:cNvSpPr txBox="1"/>
          <p:nvPr>
            <p:ph type="ctrTitle"/>
          </p:nvPr>
        </p:nvSpPr>
        <p:spPr>
          <a:xfrm>
            <a:off x="791376" y="996661"/>
            <a:ext cx="10391286"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Cluster members’ commitments</a:t>
            </a:r>
            <a:endParaRPr>
              <a:latin typeface="Calibri"/>
              <a:ea typeface="Calibri"/>
              <a:cs typeface="Calibri"/>
              <a:sym typeface="Calibri"/>
            </a:endParaRPr>
          </a:p>
        </p:txBody>
      </p:sp>
      <p:sp>
        <p:nvSpPr>
          <p:cNvPr id="433" name="Google Shape;433;p46"/>
          <p:cNvSpPr txBox="1"/>
          <p:nvPr>
            <p:ph idx="1" type="subTitle"/>
          </p:nvPr>
        </p:nvSpPr>
        <p:spPr>
          <a:xfrm>
            <a:off x="936777" y="2346377"/>
            <a:ext cx="6984696" cy="402102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Font typeface="Arial"/>
              <a:buChar char="•"/>
            </a:pPr>
            <a:r>
              <a:rPr lang="sv-SE" sz="2800"/>
              <a:t>Reporting on changes/requests for updates</a:t>
            </a:r>
            <a:endParaRPr/>
          </a:p>
          <a:p>
            <a:pPr indent="-342900" lvl="0" marL="342900" rtl="0" algn="l">
              <a:lnSpc>
                <a:spcPct val="90000"/>
              </a:lnSpc>
              <a:spcBef>
                <a:spcPts val="1000"/>
              </a:spcBef>
              <a:spcAft>
                <a:spcPts val="0"/>
              </a:spcAft>
              <a:buClr>
                <a:schemeClr val="dk1"/>
              </a:buClr>
              <a:buSzPts val="2800"/>
              <a:buFont typeface="Arial"/>
              <a:buChar char="•"/>
            </a:pPr>
            <a:r>
              <a:rPr lang="sv-SE" sz="2800"/>
              <a:t>Features presentation </a:t>
            </a:r>
            <a:endParaRPr/>
          </a:p>
          <a:p>
            <a:pPr indent="-342900" lvl="0" marL="342900" rtl="0" algn="l">
              <a:lnSpc>
                <a:spcPct val="90000"/>
              </a:lnSpc>
              <a:spcBef>
                <a:spcPts val="1000"/>
              </a:spcBef>
              <a:spcAft>
                <a:spcPts val="0"/>
              </a:spcAft>
              <a:buClr>
                <a:schemeClr val="dk1"/>
              </a:buClr>
              <a:buSzPts val="2800"/>
              <a:buFont typeface="Arial"/>
              <a:buChar char="•"/>
            </a:pPr>
            <a:r>
              <a:rPr lang="sv-SE" sz="2800"/>
              <a:t>Technical specifications </a:t>
            </a:r>
            <a:endParaRPr/>
          </a:p>
          <a:p>
            <a:pPr indent="-342900" lvl="0" marL="342900" rtl="0" algn="l">
              <a:lnSpc>
                <a:spcPct val="90000"/>
              </a:lnSpc>
              <a:spcBef>
                <a:spcPts val="1000"/>
              </a:spcBef>
              <a:spcAft>
                <a:spcPts val="0"/>
              </a:spcAft>
              <a:buClr>
                <a:schemeClr val="dk1"/>
              </a:buClr>
              <a:buSzPts val="2800"/>
              <a:buFont typeface="Arial"/>
              <a:buChar char="•"/>
            </a:pPr>
            <a:r>
              <a:rPr lang="sv-SE" sz="2800"/>
              <a:t>Project website/repository</a:t>
            </a:r>
            <a:endParaRPr/>
          </a:p>
          <a:p>
            <a:pPr indent="-342900" lvl="0" marL="342900" rtl="0" algn="l">
              <a:lnSpc>
                <a:spcPct val="90000"/>
              </a:lnSpc>
              <a:spcBef>
                <a:spcPts val="1000"/>
              </a:spcBef>
              <a:spcAft>
                <a:spcPts val="0"/>
              </a:spcAft>
              <a:buClr>
                <a:schemeClr val="dk1"/>
              </a:buClr>
              <a:buSzPts val="2800"/>
              <a:buFont typeface="Arial"/>
              <a:buChar char="•"/>
            </a:pPr>
            <a:r>
              <a:rPr lang="sv-SE" sz="2800"/>
              <a:t>Cluster members collaboration model </a:t>
            </a:r>
            <a:endParaRPr/>
          </a:p>
          <a:p>
            <a:pPr indent="-342900" lvl="0" marL="342900" rtl="0" algn="l">
              <a:lnSpc>
                <a:spcPct val="90000"/>
              </a:lnSpc>
              <a:spcBef>
                <a:spcPts val="1000"/>
              </a:spcBef>
              <a:spcAft>
                <a:spcPts val="0"/>
              </a:spcAft>
              <a:buClr>
                <a:schemeClr val="dk1"/>
              </a:buClr>
              <a:buSzPts val="2800"/>
              <a:buFont typeface="Arial"/>
              <a:buChar char="•"/>
            </a:pPr>
            <a:r>
              <a:rPr lang="sv-SE" sz="2800"/>
              <a:t>Future projects</a:t>
            </a:r>
            <a:endParaRPr sz="2800"/>
          </a:p>
          <a:p>
            <a:pPr indent="-190500" lvl="0" marL="342900" rtl="0" algn="l">
              <a:lnSpc>
                <a:spcPct val="90000"/>
              </a:lnSpc>
              <a:spcBef>
                <a:spcPts val="1000"/>
              </a:spcBef>
              <a:spcAft>
                <a:spcPts val="0"/>
              </a:spcAft>
              <a:buClr>
                <a:schemeClr val="dk1"/>
              </a:buClr>
              <a:buSzPts val="2400"/>
              <a:buFont typeface="Arial"/>
              <a:buNone/>
            </a:pPr>
            <a:r>
              <a:t/>
            </a:r>
            <a:endParaRPr/>
          </a:p>
          <a:p>
            <a:pPr indent="0" lvl="0" marL="0" rtl="0" algn="l">
              <a:lnSpc>
                <a:spcPct val="90000"/>
              </a:lnSpc>
              <a:spcBef>
                <a:spcPts val="1000"/>
              </a:spcBef>
              <a:spcAft>
                <a:spcPts val="0"/>
              </a:spcAft>
              <a:buClr>
                <a:schemeClr val="dk1"/>
              </a:buClr>
              <a:buSzPts val="2800"/>
              <a:buNone/>
            </a:pPr>
            <a:r>
              <a:t/>
            </a:r>
            <a:endParaRPr sz="2800"/>
          </a:p>
          <a:p>
            <a:pPr indent="-139700" lvl="0" marL="342900" rtl="0" algn="l">
              <a:lnSpc>
                <a:spcPct val="90000"/>
              </a:lnSpc>
              <a:spcBef>
                <a:spcPts val="1000"/>
              </a:spcBef>
              <a:spcAft>
                <a:spcPts val="0"/>
              </a:spcAft>
              <a:buClr>
                <a:schemeClr val="dk1"/>
              </a:buClr>
              <a:buSzPts val="3200"/>
              <a:buFont typeface="Arial"/>
              <a:buNone/>
            </a:pPr>
            <a:r>
              <a:t/>
            </a:r>
            <a:endParaRPr sz="3200"/>
          </a:p>
        </p:txBody>
      </p:sp>
      <p:pic>
        <p:nvPicPr>
          <p:cNvPr id="434" name="Google Shape;434;p46"/>
          <p:cNvPicPr preferRelativeResize="0"/>
          <p:nvPr/>
        </p:nvPicPr>
        <p:blipFill rotWithShape="1">
          <a:blip r:embed="rId3">
            <a:alphaModFix/>
          </a:blip>
          <a:srcRect b="0" l="0" r="0" t="0"/>
          <a:stretch/>
        </p:blipFill>
        <p:spPr>
          <a:xfrm>
            <a:off x="7823714" y="2346377"/>
            <a:ext cx="4368286" cy="327621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7"/>
          <p:cNvSpPr txBox="1"/>
          <p:nvPr>
            <p:ph type="ctrTitle"/>
          </p:nvPr>
        </p:nvSpPr>
        <p:spPr>
          <a:xfrm>
            <a:off x="791376" y="996661"/>
            <a:ext cx="10391286"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Continued Cluster collaboration</a:t>
            </a:r>
            <a:endParaRPr>
              <a:latin typeface="Calibri"/>
              <a:ea typeface="Calibri"/>
              <a:cs typeface="Calibri"/>
              <a:sym typeface="Calibri"/>
            </a:endParaRPr>
          </a:p>
        </p:txBody>
      </p:sp>
      <p:sp>
        <p:nvSpPr>
          <p:cNvPr id="441" name="Google Shape;441;p47"/>
          <p:cNvSpPr txBox="1"/>
          <p:nvPr>
            <p:ph idx="1" type="subTitle"/>
          </p:nvPr>
        </p:nvSpPr>
        <p:spPr>
          <a:xfrm>
            <a:off x="936777" y="2346377"/>
            <a:ext cx="7757518" cy="402102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Font typeface="Arial"/>
              <a:buChar char="•"/>
            </a:pPr>
            <a:r>
              <a:rPr lang="sv-SE" sz="2800"/>
              <a:t>Creating more features</a:t>
            </a:r>
            <a:endParaRPr sz="2800"/>
          </a:p>
          <a:p>
            <a:pPr indent="-342900" lvl="0" marL="342900" rtl="0" algn="l">
              <a:lnSpc>
                <a:spcPct val="90000"/>
              </a:lnSpc>
              <a:spcBef>
                <a:spcPts val="1000"/>
              </a:spcBef>
              <a:spcAft>
                <a:spcPts val="0"/>
              </a:spcAft>
              <a:buClr>
                <a:schemeClr val="dk1"/>
              </a:buClr>
              <a:buSzPts val="2800"/>
              <a:buFont typeface="Arial"/>
              <a:buChar char="•"/>
            </a:pPr>
            <a:r>
              <a:rPr lang="sv-SE" sz="2800"/>
              <a:t>Stimulate demand among procurers</a:t>
            </a:r>
            <a:endParaRPr sz="2800"/>
          </a:p>
          <a:p>
            <a:pPr indent="-342900" lvl="0" marL="342900" rtl="0" algn="l">
              <a:lnSpc>
                <a:spcPct val="90000"/>
              </a:lnSpc>
              <a:spcBef>
                <a:spcPts val="1000"/>
              </a:spcBef>
              <a:spcAft>
                <a:spcPts val="0"/>
              </a:spcAft>
              <a:buClr>
                <a:schemeClr val="dk1"/>
              </a:buClr>
              <a:buSzPts val="2800"/>
              <a:buFont typeface="Arial"/>
              <a:buChar char="•"/>
            </a:pPr>
            <a:r>
              <a:rPr lang="sv-SE" sz="2800"/>
              <a:t>Including web authors in the Cluster</a:t>
            </a:r>
            <a:endParaRPr sz="2800"/>
          </a:p>
          <a:p>
            <a:pPr indent="-342900" lvl="0" marL="342900" rtl="0" algn="l">
              <a:lnSpc>
                <a:spcPct val="90000"/>
              </a:lnSpc>
              <a:spcBef>
                <a:spcPts val="1000"/>
              </a:spcBef>
              <a:spcAft>
                <a:spcPts val="0"/>
              </a:spcAft>
              <a:buClr>
                <a:schemeClr val="dk1"/>
              </a:buClr>
              <a:buSzPts val="2800"/>
              <a:buFont typeface="Arial"/>
              <a:buChar char="•"/>
            </a:pPr>
            <a:r>
              <a:rPr lang="sv-SE" sz="2800"/>
              <a:t>Built-in accessibility features in editors</a:t>
            </a:r>
            <a:endParaRPr sz="2800"/>
          </a:p>
          <a:p>
            <a:pPr indent="-342900" lvl="0" marL="342900" rtl="0" algn="l">
              <a:lnSpc>
                <a:spcPct val="90000"/>
              </a:lnSpc>
              <a:spcBef>
                <a:spcPts val="1000"/>
              </a:spcBef>
              <a:spcAft>
                <a:spcPts val="0"/>
              </a:spcAft>
              <a:buClr>
                <a:schemeClr val="dk1"/>
              </a:buClr>
              <a:buSzPts val="2800"/>
              <a:buFont typeface="Arial"/>
              <a:buChar char="•"/>
            </a:pPr>
            <a:r>
              <a:rPr lang="sv-SE" sz="2800"/>
              <a:t>Built-in accessibility for web authors </a:t>
            </a:r>
            <a:br>
              <a:rPr lang="sv-SE" sz="2800"/>
            </a:br>
            <a:r>
              <a:rPr lang="sv-SE" sz="2800"/>
              <a:t>with disabilities</a:t>
            </a:r>
            <a:endParaRPr sz="2800"/>
          </a:p>
          <a:p>
            <a:pPr indent="-342900" lvl="0" marL="342900" rtl="0" algn="l">
              <a:lnSpc>
                <a:spcPct val="90000"/>
              </a:lnSpc>
              <a:spcBef>
                <a:spcPts val="1000"/>
              </a:spcBef>
              <a:spcAft>
                <a:spcPts val="0"/>
              </a:spcAft>
              <a:buClr>
                <a:schemeClr val="dk1"/>
              </a:buClr>
              <a:buSzPts val="2800"/>
              <a:buFont typeface="Arial"/>
              <a:buChar char="•"/>
            </a:pPr>
            <a:r>
              <a:rPr lang="sv-SE" sz="2800"/>
              <a:t>Built-in document testing</a:t>
            </a:r>
            <a:endParaRPr sz="2800"/>
          </a:p>
          <a:p>
            <a:pPr indent="0" lvl="0" marL="0" rtl="0" algn="l">
              <a:lnSpc>
                <a:spcPct val="90000"/>
              </a:lnSpc>
              <a:spcBef>
                <a:spcPts val="1000"/>
              </a:spcBef>
              <a:spcAft>
                <a:spcPts val="0"/>
              </a:spcAft>
              <a:buClr>
                <a:schemeClr val="dk1"/>
              </a:buClr>
              <a:buSzPts val="2400"/>
              <a:buNone/>
            </a:pPr>
            <a:r>
              <a:t/>
            </a:r>
            <a:endParaRPr/>
          </a:p>
          <a:p>
            <a:pPr indent="-279400" lvl="0" marL="457200" rtl="0" algn="l">
              <a:lnSpc>
                <a:spcPct val="90000"/>
              </a:lnSpc>
              <a:spcBef>
                <a:spcPts val="1000"/>
              </a:spcBef>
              <a:spcAft>
                <a:spcPts val="0"/>
              </a:spcAft>
              <a:buClr>
                <a:schemeClr val="dk1"/>
              </a:buClr>
              <a:buSzPts val="2800"/>
              <a:buFont typeface="Arial"/>
              <a:buNone/>
            </a:pPr>
            <a:r>
              <a:t/>
            </a:r>
            <a:endParaRPr sz="2800"/>
          </a:p>
          <a:p>
            <a:pPr indent="-139700" lvl="0" marL="342900" rtl="0" algn="l">
              <a:lnSpc>
                <a:spcPct val="90000"/>
              </a:lnSpc>
              <a:spcBef>
                <a:spcPts val="1000"/>
              </a:spcBef>
              <a:spcAft>
                <a:spcPts val="0"/>
              </a:spcAft>
              <a:buClr>
                <a:schemeClr val="dk1"/>
              </a:buClr>
              <a:buSzPts val="3200"/>
              <a:buFont typeface="Arial"/>
              <a:buNone/>
            </a:pPr>
            <a:r>
              <a:t/>
            </a:r>
            <a:endParaRPr sz="3200"/>
          </a:p>
        </p:txBody>
      </p:sp>
      <p:pic>
        <p:nvPicPr>
          <p:cNvPr descr="business collaboration webapps using cloadwave" id="442" name="Google Shape;442;p47"/>
          <p:cNvPicPr preferRelativeResize="0"/>
          <p:nvPr/>
        </p:nvPicPr>
        <p:blipFill rotWithShape="1">
          <a:blip r:embed="rId3">
            <a:alphaModFix/>
          </a:blip>
          <a:srcRect b="0" l="0" r="0" t="0"/>
          <a:stretch/>
        </p:blipFill>
        <p:spPr>
          <a:xfrm>
            <a:off x="7071451" y="2346377"/>
            <a:ext cx="5120549" cy="290184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8"/>
          <p:cNvSpPr txBox="1"/>
          <p:nvPr>
            <p:ph type="ctrTitle"/>
          </p:nvPr>
        </p:nvSpPr>
        <p:spPr>
          <a:xfrm>
            <a:off x="791376" y="996661"/>
            <a:ext cx="10391286"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Potential Cluster expansion</a:t>
            </a:r>
            <a:endParaRPr/>
          </a:p>
        </p:txBody>
      </p:sp>
      <p:sp>
        <p:nvSpPr>
          <p:cNvPr id="449" name="Google Shape;449;p48"/>
          <p:cNvSpPr txBox="1"/>
          <p:nvPr>
            <p:ph idx="1" type="subTitle"/>
          </p:nvPr>
        </p:nvSpPr>
        <p:spPr>
          <a:xfrm>
            <a:off x="936777" y="2346377"/>
            <a:ext cx="7757518" cy="402102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2800"/>
              <a:buFont typeface="Arial"/>
              <a:buChar char="•"/>
            </a:pPr>
            <a:r>
              <a:rPr lang="sv-SE" sz="2800"/>
              <a:t>Content Management Systems</a:t>
            </a:r>
            <a:endParaRPr/>
          </a:p>
          <a:p>
            <a:pPr indent="-342900" lvl="1" marL="800100" rtl="0" algn="l">
              <a:lnSpc>
                <a:spcPct val="90000"/>
              </a:lnSpc>
              <a:spcBef>
                <a:spcPts val="500"/>
              </a:spcBef>
              <a:spcAft>
                <a:spcPts val="0"/>
              </a:spcAft>
              <a:buClr>
                <a:schemeClr val="dk1"/>
              </a:buClr>
              <a:buSzPts val="2400"/>
              <a:buFont typeface="Arial"/>
              <a:buChar char="•"/>
            </a:pPr>
            <a:r>
              <a:rPr lang="sv-SE" sz="2400"/>
              <a:t>Craft</a:t>
            </a:r>
            <a:endParaRPr/>
          </a:p>
          <a:p>
            <a:pPr indent="-342900" lvl="1" marL="800100" rtl="0" algn="l">
              <a:lnSpc>
                <a:spcPct val="90000"/>
              </a:lnSpc>
              <a:spcBef>
                <a:spcPts val="500"/>
              </a:spcBef>
              <a:spcAft>
                <a:spcPts val="0"/>
              </a:spcAft>
              <a:buClr>
                <a:schemeClr val="dk1"/>
              </a:buClr>
              <a:buSzPts val="2400"/>
              <a:buFont typeface="Arial"/>
              <a:buChar char="•"/>
            </a:pPr>
            <a:r>
              <a:rPr lang="sv-SE" sz="2400"/>
              <a:t>Ghost</a:t>
            </a:r>
            <a:endParaRPr sz="2400"/>
          </a:p>
          <a:p>
            <a:pPr indent="-342900" lvl="0" marL="342900" rtl="0" algn="l">
              <a:lnSpc>
                <a:spcPct val="90000"/>
              </a:lnSpc>
              <a:spcBef>
                <a:spcPts val="1000"/>
              </a:spcBef>
              <a:spcAft>
                <a:spcPts val="0"/>
              </a:spcAft>
              <a:buClr>
                <a:schemeClr val="dk1"/>
              </a:buClr>
              <a:buSzPts val="2800"/>
              <a:buFont typeface="Arial"/>
              <a:buChar char="•"/>
            </a:pPr>
            <a:r>
              <a:rPr lang="sv-SE" sz="2800"/>
              <a:t>Learning Management Systems</a:t>
            </a:r>
            <a:endParaRPr/>
          </a:p>
          <a:p>
            <a:pPr indent="-342900" lvl="0" marL="342900" rtl="0" algn="l">
              <a:lnSpc>
                <a:spcPct val="90000"/>
              </a:lnSpc>
              <a:spcBef>
                <a:spcPts val="1000"/>
              </a:spcBef>
              <a:spcAft>
                <a:spcPts val="0"/>
              </a:spcAft>
              <a:buClr>
                <a:schemeClr val="dk1"/>
              </a:buClr>
              <a:buSzPts val="2800"/>
              <a:buFont typeface="Arial"/>
              <a:buChar char="•"/>
            </a:pPr>
            <a:r>
              <a:rPr lang="sv-SE" sz="2800"/>
              <a:t>Editors</a:t>
            </a:r>
            <a:endParaRPr/>
          </a:p>
          <a:p>
            <a:pPr indent="-342900" lvl="1" marL="800100" rtl="0" algn="l">
              <a:lnSpc>
                <a:spcPct val="90000"/>
              </a:lnSpc>
              <a:spcBef>
                <a:spcPts val="500"/>
              </a:spcBef>
              <a:spcAft>
                <a:spcPts val="0"/>
              </a:spcAft>
              <a:buClr>
                <a:schemeClr val="dk1"/>
              </a:buClr>
              <a:buSzPts val="2400"/>
              <a:buFont typeface="Arial"/>
              <a:buChar char="•"/>
            </a:pPr>
            <a:r>
              <a:rPr lang="sv-SE" sz="2400"/>
              <a:t>CKEditor</a:t>
            </a:r>
            <a:endParaRPr sz="2400"/>
          </a:p>
          <a:p>
            <a:pPr indent="-190500" lvl="0" marL="342900" rtl="0" algn="l">
              <a:lnSpc>
                <a:spcPct val="90000"/>
              </a:lnSpc>
              <a:spcBef>
                <a:spcPts val="1000"/>
              </a:spcBef>
              <a:spcAft>
                <a:spcPts val="0"/>
              </a:spcAft>
              <a:buClr>
                <a:schemeClr val="dk1"/>
              </a:buClr>
              <a:buSzPts val="2400"/>
              <a:buFont typeface="Arial"/>
              <a:buNone/>
            </a:pPr>
            <a:r>
              <a:t/>
            </a:r>
            <a:endParaRPr/>
          </a:p>
          <a:p>
            <a:pPr indent="-279400" lvl="0" marL="457200" rtl="0" algn="l">
              <a:lnSpc>
                <a:spcPct val="90000"/>
              </a:lnSpc>
              <a:spcBef>
                <a:spcPts val="1000"/>
              </a:spcBef>
              <a:spcAft>
                <a:spcPts val="0"/>
              </a:spcAft>
              <a:buClr>
                <a:schemeClr val="dk1"/>
              </a:buClr>
              <a:buSzPts val="2800"/>
              <a:buFont typeface="Arial"/>
              <a:buNone/>
            </a:pPr>
            <a:r>
              <a:t/>
            </a:r>
            <a:endParaRPr sz="2800"/>
          </a:p>
          <a:p>
            <a:pPr indent="-139700" lvl="0" marL="342900" rtl="0" algn="l">
              <a:lnSpc>
                <a:spcPct val="90000"/>
              </a:lnSpc>
              <a:spcBef>
                <a:spcPts val="1000"/>
              </a:spcBef>
              <a:spcAft>
                <a:spcPts val="0"/>
              </a:spcAft>
              <a:buClr>
                <a:schemeClr val="dk1"/>
              </a:buClr>
              <a:buSzPts val="3200"/>
              <a:buFont typeface="Arial"/>
              <a:buNone/>
            </a:pPr>
            <a:r>
              <a:t/>
            </a:r>
            <a:endParaRPr sz="3200"/>
          </a:p>
        </p:txBody>
      </p:sp>
      <p:pic>
        <p:nvPicPr>
          <p:cNvPr descr="Ondrej Lapides: Geographical expansion tops Tom Horn 2020 agenda" id="450" name="Google Shape;450;p48"/>
          <p:cNvPicPr preferRelativeResize="0"/>
          <p:nvPr/>
        </p:nvPicPr>
        <p:blipFill rotWithShape="1">
          <a:blip r:embed="rId3">
            <a:alphaModFix/>
          </a:blip>
          <a:srcRect b="0" l="0" r="0" t="0"/>
          <a:stretch/>
        </p:blipFill>
        <p:spPr>
          <a:xfrm>
            <a:off x="7342140" y="2346377"/>
            <a:ext cx="4849860" cy="293807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descr="En bild som visar leksak, stående, grupp, bord&#10;&#10;Automatiskt genererad beskrivning" id="456" name="Google Shape;456;p49"/>
          <p:cNvPicPr preferRelativeResize="0"/>
          <p:nvPr/>
        </p:nvPicPr>
        <p:blipFill rotWithShape="1">
          <a:blip r:embed="rId3">
            <a:alphaModFix/>
          </a:blip>
          <a:srcRect b="0" l="0" r="0" t="0"/>
          <a:stretch/>
        </p:blipFill>
        <p:spPr>
          <a:xfrm>
            <a:off x="762433" y="1943967"/>
            <a:ext cx="5138728" cy="3333101"/>
          </a:xfrm>
          <a:prstGeom prst="rect">
            <a:avLst/>
          </a:prstGeom>
          <a:noFill/>
          <a:ln>
            <a:noFill/>
          </a:ln>
        </p:spPr>
      </p:pic>
      <p:sp>
        <p:nvSpPr>
          <p:cNvPr id="457" name="Google Shape;457;p49"/>
          <p:cNvSpPr txBox="1"/>
          <p:nvPr/>
        </p:nvSpPr>
        <p:spPr>
          <a:xfrm>
            <a:off x="762433" y="727226"/>
            <a:ext cx="7499251" cy="105897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600"/>
              <a:buFont typeface="Calibri"/>
              <a:buNone/>
            </a:pPr>
            <a:br>
              <a:rPr lang="sv-SE" sz="4600">
                <a:solidFill>
                  <a:schemeClr val="dk1"/>
                </a:solidFill>
                <a:latin typeface="Calibri"/>
                <a:ea typeface="Calibri"/>
                <a:cs typeface="Calibri"/>
                <a:sym typeface="Calibri"/>
              </a:rPr>
            </a:br>
            <a:r>
              <a:rPr lang="sv-SE" sz="4600">
                <a:solidFill>
                  <a:schemeClr val="dk1"/>
                </a:solidFill>
                <a:latin typeface="Calibri"/>
                <a:ea typeface="Calibri"/>
                <a:cs typeface="Calibri"/>
                <a:sym typeface="Calibri"/>
              </a:rPr>
              <a:t>Q&amp;A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5"/>
          <p:cNvSpPr txBox="1"/>
          <p:nvPr>
            <p:ph type="ctrTitle"/>
          </p:nvPr>
        </p:nvSpPr>
        <p:spPr>
          <a:xfrm>
            <a:off x="762433" y="925590"/>
            <a:ext cx="6984695"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Objective:</a:t>
            </a:r>
            <a:endParaRPr/>
          </a:p>
        </p:txBody>
      </p:sp>
      <p:sp>
        <p:nvSpPr>
          <p:cNvPr id="124" name="Google Shape;124;p5"/>
          <p:cNvSpPr txBox="1"/>
          <p:nvPr>
            <p:ph idx="1" type="subTitle"/>
          </p:nvPr>
        </p:nvSpPr>
        <p:spPr>
          <a:xfrm>
            <a:off x="762433" y="2286505"/>
            <a:ext cx="6599811" cy="402102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sv-SE" sz="3200"/>
              <a:t>to carry out a </a:t>
            </a:r>
            <a:r>
              <a:rPr b="1" lang="sv-SE" sz="3200"/>
              <a:t>validation</a:t>
            </a:r>
            <a:r>
              <a:rPr lang="sv-SE" sz="3200"/>
              <a:t> of each chosen accessibility feature consisting of </a:t>
            </a:r>
            <a:r>
              <a:rPr lang="sv-SE" sz="3200">
                <a:extLst>
                  <a:ext uri="http://customooxmlschemas.google.com/">
                    <go:slidesCustomData xmlns:go="http://customooxmlschemas.google.com/" textRoundtripDataId="1"/>
                  </a:ext>
                </a:extLst>
              </a:rPr>
              <a:t>test-implementation</a:t>
            </a:r>
            <a:r>
              <a:rPr lang="sv-SE" sz="3200"/>
              <a:t> in different </a:t>
            </a:r>
            <a:r>
              <a:rPr b="1" lang="sv-SE" sz="3200"/>
              <a:t>technical environments </a:t>
            </a:r>
            <a:r>
              <a:rPr lang="sv-SE" sz="3200"/>
              <a:t>to make sure the features can be widely used </a:t>
            </a:r>
            <a:r>
              <a:rPr lang="sv-SE" sz="3200">
                <a:extLst>
                  <a:ext uri="http://customooxmlschemas.google.com/">
                    <go:slidesCustomData xmlns:go="http://customooxmlschemas.google.com/" textRoundtripDataId="2"/>
                  </a:ext>
                </a:extLst>
              </a:rPr>
              <a:t>cross </a:t>
            </a:r>
            <a:r>
              <a:rPr lang="sv-SE" sz="3200"/>
              <a:t>markets, ensuring </a:t>
            </a:r>
            <a:r>
              <a:rPr b="1" lang="sv-SE" sz="3200"/>
              <a:t>flexibility</a:t>
            </a:r>
            <a:r>
              <a:rPr lang="sv-SE" sz="3200"/>
              <a:t> and potential for </a:t>
            </a:r>
            <a:r>
              <a:rPr lang="sv-SE" sz="3200">
                <a:extLst>
                  <a:ext uri="http://customooxmlschemas.google.com/">
                    <go:slidesCustomData xmlns:go="http://customooxmlschemas.google.com/" textRoundtripDataId="3"/>
                  </a:ext>
                </a:extLst>
              </a:rPr>
              <a:t>wide-spread</a:t>
            </a:r>
            <a:r>
              <a:rPr lang="sv-SE" sz="3200"/>
              <a:t> and </a:t>
            </a:r>
            <a:r>
              <a:rPr b="1" lang="sv-SE" sz="3200"/>
              <a:t>vendor neutral</a:t>
            </a:r>
            <a:r>
              <a:rPr lang="sv-SE" sz="3200"/>
              <a:t> use.</a:t>
            </a:r>
            <a:endParaRPr/>
          </a:p>
        </p:txBody>
      </p:sp>
      <p:pic>
        <p:nvPicPr>
          <p:cNvPr descr="Web developers at work. Photo" id="125" name="Google Shape;125;p5"/>
          <p:cNvPicPr preferRelativeResize="0"/>
          <p:nvPr/>
        </p:nvPicPr>
        <p:blipFill rotWithShape="1">
          <a:blip r:embed="rId4">
            <a:alphaModFix/>
          </a:blip>
          <a:srcRect b="0" l="0" r="0" t="0"/>
          <a:stretch/>
        </p:blipFill>
        <p:spPr>
          <a:xfrm>
            <a:off x="7464100" y="2531433"/>
            <a:ext cx="4727900" cy="286787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0"/>
          <p:cNvSpPr txBox="1"/>
          <p:nvPr>
            <p:ph type="ctrTitle"/>
          </p:nvPr>
        </p:nvSpPr>
        <p:spPr>
          <a:xfrm>
            <a:off x="639142" y="764499"/>
            <a:ext cx="10378629" cy="130300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Effort and resources spent</a:t>
            </a:r>
            <a:endParaRPr>
              <a:latin typeface="Calibri"/>
              <a:ea typeface="Calibri"/>
              <a:cs typeface="Calibri"/>
              <a:sym typeface="Calibri"/>
            </a:endParaRPr>
          </a:p>
        </p:txBody>
      </p:sp>
      <p:pic>
        <p:nvPicPr>
          <p:cNvPr id="464" name="Google Shape;464;p50"/>
          <p:cNvPicPr preferRelativeResize="0"/>
          <p:nvPr/>
        </p:nvPicPr>
        <p:blipFill rotWithShape="1">
          <a:blip r:embed="rId3">
            <a:alphaModFix/>
          </a:blip>
          <a:srcRect b="0" l="0" r="0" t="0"/>
          <a:stretch/>
        </p:blipFill>
        <p:spPr>
          <a:xfrm>
            <a:off x="3552096" y="2565373"/>
            <a:ext cx="4552720" cy="294432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1"/>
          <p:cNvSpPr txBox="1"/>
          <p:nvPr>
            <p:ph type="ctrTitle"/>
          </p:nvPr>
        </p:nvSpPr>
        <p:spPr>
          <a:xfrm>
            <a:off x="1010824" y="214939"/>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600"/>
              <a:buFont typeface="Calibri"/>
              <a:buNone/>
            </a:pPr>
            <a:r>
              <a:rPr b="1" lang="sv-SE" sz="4600"/>
              <a:t>Reported effort versus planned effort</a:t>
            </a:r>
            <a:br>
              <a:rPr lang="sv-SE"/>
            </a:b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2"/>
          <p:cNvSpPr txBox="1"/>
          <p:nvPr>
            <p:ph type="ctrTitle"/>
          </p:nvPr>
        </p:nvSpPr>
        <p:spPr>
          <a:xfrm>
            <a:off x="673432" y="-629977"/>
            <a:ext cx="11268204"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Calibri"/>
              <a:buNone/>
            </a:pPr>
            <a:r>
              <a:rPr b="1" lang="sv-SE" sz="4600"/>
              <a:t>Resources consumed</a:t>
            </a:r>
            <a:endParaRPr sz="4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3"/>
          <p:cNvSpPr txBox="1"/>
          <p:nvPr>
            <p:ph type="ctrTitle"/>
          </p:nvPr>
        </p:nvSpPr>
        <p:spPr>
          <a:xfrm>
            <a:off x="545987" y="-666588"/>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600"/>
              <a:buFont typeface="Calibri"/>
              <a:buNone/>
            </a:pPr>
            <a:r>
              <a:rPr b="1" lang="sv-SE" sz="4600"/>
              <a:t>Deviations from the estimated budget</a:t>
            </a:r>
            <a:endParaRPr sz="4600"/>
          </a:p>
        </p:txBody>
      </p:sp>
      <p:pic>
        <p:nvPicPr>
          <p:cNvPr descr="A Brief History of Navigational Instruments" id="483" name="Google Shape;483;p53"/>
          <p:cNvPicPr preferRelativeResize="0"/>
          <p:nvPr/>
        </p:nvPicPr>
        <p:blipFill rotWithShape="1">
          <a:blip r:embed="rId3">
            <a:alphaModFix/>
          </a:blip>
          <a:srcRect b="0" l="0" r="0" t="0"/>
          <a:stretch/>
        </p:blipFill>
        <p:spPr>
          <a:xfrm>
            <a:off x="7168241" y="1721012"/>
            <a:ext cx="2924629" cy="3925160"/>
          </a:xfrm>
          <a:prstGeom prst="rect">
            <a:avLst/>
          </a:prstGeom>
          <a:noFill/>
          <a:ln>
            <a:noFill/>
          </a:ln>
        </p:spPr>
      </p:pic>
      <p:sp>
        <p:nvSpPr>
          <p:cNvPr id="484" name="Google Shape;484;p53"/>
          <p:cNvSpPr txBox="1"/>
          <p:nvPr/>
        </p:nvSpPr>
        <p:spPr>
          <a:xfrm>
            <a:off x="604046" y="1721012"/>
            <a:ext cx="9144000" cy="238760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chemeClr val="dk1"/>
              </a:buClr>
              <a:buSzPts val="4600"/>
              <a:buFont typeface="Calibri"/>
              <a:buNone/>
            </a:pPr>
            <a:r>
              <a:t/>
            </a:r>
            <a:endParaRPr sz="46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4"/>
          <p:cNvSpPr txBox="1"/>
          <p:nvPr>
            <p:ph type="ctrTitle"/>
          </p:nvPr>
        </p:nvSpPr>
        <p:spPr>
          <a:xfrm>
            <a:off x="367357" y="-492841"/>
            <a:ext cx="10673176"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4600"/>
              <a:buFont typeface="Calibri"/>
              <a:buNone/>
            </a:pPr>
            <a:r>
              <a:rPr b="1" lang="sv-SE" sz="4600"/>
              <a:t>Budget implementation</a:t>
            </a:r>
            <a:endParaRPr sz="4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descr="En bild som visar leksak, stående, grupp, bord&#10;&#10;Automatiskt genererad beskrivning" id="496" name="Google Shape;496;p55"/>
          <p:cNvPicPr preferRelativeResize="0"/>
          <p:nvPr/>
        </p:nvPicPr>
        <p:blipFill rotWithShape="1">
          <a:blip r:embed="rId3">
            <a:alphaModFix/>
          </a:blip>
          <a:srcRect b="0" l="0" r="0" t="0"/>
          <a:stretch/>
        </p:blipFill>
        <p:spPr>
          <a:xfrm>
            <a:off x="762433" y="1943967"/>
            <a:ext cx="5138728" cy="3333101"/>
          </a:xfrm>
          <a:prstGeom prst="rect">
            <a:avLst/>
          </a:prstGeom>
          <a:noFill/>
          <a:ln>
            <a:noFill/>
          </a:ln>
        </p:spPr>
      </p:pic>
      <p:sp>
        <p:nvSpPr>
          <p:cNvPr id="497" name="Google Shape;497;p55"/>
          <p:cNvSpPr txBox="1"/>
          <p:nvPr/>
        </p:nvSpPr>
        <p:spPr>
          <a:xfrm>
            <a:off x="762433" y="727226"/>
            <a:ext cx="7499251" cy="1058977"/>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4600"/>
              <a:buFont typeface="Calibri"/>
              <a:buNone/>
            </a:pPr>
            <a:br>
              <a:rPr lang="sv-SE" sz="4600">
                <a:solidFill>
                  <a:schemeClr val="dk1"/>
                </a:solidFill>
                <a:latin typeface="Calibri"/>
                <a:ea typeface="Calibri"/>
                <a:cs typeface="Calibri"/>
                <a:sym typeface="Calibri"/>
              </a:rPr>
            </a:br>
            <a:r>
              <a:rPr lang="sv-SE" sz="4600">
                <a:solidFill>
                  <a:schemeClr val="dk1"/>
                </a:solidFill>
                <a:latin typeface="Calibri"/>
                <a:ea typeface="Calibri"/>
                <a:cs typeface="Calibri"/>
                <a:sym typeface="Calibri"/>
              </a:rPr>
              <a:t>Q&amp;A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6"/>
          <p:cNvSpPr txBox="1"/>
          <p:nvPr>
            <p:ph type="ctrTitle"/>
          </p:nvPr>
        </p:nvSpPr>
        <p:spPr>
          <a:xfrm>
            <a:off x="1698893" y="1239157"/>
            <a:ext cx="10780571" cy="23876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Thank you for listening!</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6"/>
          <p:cNvSpPr txBox="1"/>
          <p:nvPr>
            <p:ph type="ctrTitle"/>
          </p:nvPr>
        </p:nvSpPr>
        <p:spPr>
          <a:xfrm>
            <a:off x="762433" y="925590"/>
            <a:ext cx="6984695"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Tasks:</a:t>
            </a:r>
            <a:endParaRPr>
              <a:latin typeface="Calibri"/>
              <a:ea typeface="Calibri"/>
              <a:cs typeface="Calibri"/>
              <a:sym typeface="Calibri"/>
            </a:endParaRPr>
          </a:p>
        </p:txBody>
      </p:sp>
      <p:pic>
        <p:nvPicPr>
          <p:cNvPr descr="En bild som visar tecken, gata, parkerad&#10;&#10;Automatiskt genererad beskrivning" id="132" name="Google Shape;132;p6"/>
          <p:cNvPicPr preferRelativeResize="0"/>
          <p:nvPr/>
        </p:nvPicPr>
        <p:blipFill rotWithShape="1">
          <a:blip r:embed="rId3">
            <a:alphaModFix/>
          </a:blip>
          <a:srcRect b="0" l="0" r="0" t="0"/>
          <a:stretch/>
        </p:blipFill>
        <p:spPr>
          <a:xfrm>
            <a:off x="10505430" y="6370745"/>
            <a:ext cx="399223" cy="399223"/>
          </a:xfrm>
          <a:prstGeom prst="rect">
            <a:avLst/>
          </a:prstGeom>
          <a:noFill/>
          <a:ln>
            <a:noFill/>
          </a:ln>
        </p:spPr>
      </p:pic>
      <p:sp>
        <p:nvSpPr>
          <p:cNvPr id="133" name="Google Shape;133;p6"/>
          <p:cNvSpPr txBox="1"/>
          <p:nvPr>
            <p:ph idx="1" type="subTitle"/>
          </p:nvPr>
        </p:nvSpPr>
        <p:spPr>
          <a:xfrm>
            <a:off x="793425" y="2382032"/>
            <a:ext cx="9127441" cy="4021022"/>
          </a:xfrm>
          <a:prstGeom prst="rect">
            <a:avLst/>
          </a:prstGeom>
          <a:noFill/>
          <a:ln>
            <a:noFill/>
          </a:ln>
        </p:spPr>
        <p:txBody>
          <a:bodyPr anchorCtr="0" anchor="t" bIns="45700" lIns="91425" spcFirstLastPara="1" rIns="91425" wrap="square" tIns="45700">
            <a:noAutofit/>
          </a:bodyPr>
          <a:lstStyle/>
          <a:p>
            <a:pPr indent="-457200" lvl="0" marL="457200" rtl="0" algn="l">
              <a:lnSpc>
                <a:spcPct val="90000"/>
              </a:lnSpc>
              <a:spcBef>
                <a:spcPts val="0"/>
              </a:spcBef>
              <a:spcAft>
                <a:spcPts val="0"/>
              </a:spcAft>
              <a:buClr>
                <a:schemeClr val="dk1"/>
              </a:buClr>
              <a:buSzPts val="3200"/>
              <a:buFont typeface="Arial"/>
              <a:buChar char="•"/>
            </a:pPr>
            <a:r>
              <a:rPr lang="sv-SE" sz="3200"/>
              <a:t>Test implementation </a:t>
            </a:r>
            <a:br>
              <a:rPr lang="sv-SE" sz="3200"/>
            </a:br>
            <a:r>
              <a:rPr lang="sv-SE" sz="3200"/>
              <a:t>of accessibility features</a:t>
            </a:r>
            <a:endParaRPr/>
          </a:p>
          <a:p>
            <a:pPr indent="-457200" lvl="0" marL="457200" rtl="0" algn="l">
              <a:lnSpc>
                <a:spcPct val="90000"/>
              </a:lnSpc>
              <a:spcBef>
                <a:spcPts val="1000"/>
              </a:spcBef>
              <a:spcAft>
                <a:spcPts val="0"/>
              </a:spcAft>
              <a:buClr>
                <a:schemeClr val="dk1"/>
              </a:buClr>
              <a:buSzPts val="3200"/>
              <a:buFont typeface="Arial"/>
              <a:buChar char="•"/>
            </a:pPr>
            <a:r>
              <a:rPr lang="sv-SE" sz="3200"/>
              <a:t>Repository of accessibility features</a:t>
            </a:r>
            <a:endParaRPr/>
          </a:p>
        </p:txBody>
      </p:sp>
      <p:pic>
        <p:nvPicPr>
          <p:cNvPr descr="Planning Implementation Stock Illustrations – 1,532 Planning Implementation  Stock Illustrations, Vectors &amp;amp; Clipart - Dreamstime" id="134" name="Google Shape;134;p6"/>
          <p:cNvPicPr preferRelativeResize="0"/>
          <p:nvPr/>
        </p:nvPicPr>
        <p:blipFill rotWithShape="1">
          <a:blip r:embed="rId4">
            <a:alphaModFix/>
          </a:blip>
          <a:srcRect b="0" l="0" r="0" t="0"/>
          <a:stretch/>
        </p:blipFill>
        <p:spPr>
          <a:xfrm>
            <a:off x="7220262" y="1984567"/>
            <a:ext cx="4971738" cy="37288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7"/>
          <p:cNvSpPr txBox="1"/>
          <p:nvPr>
            <p:ph type="ctrTitle"/>
          </p:nvPr>
        </p:nvSpPr>
        <p:spPr>
          <a:xfrm>
            <a:off x="955985" y="766539"/>
            <a:ext cx="6984695" cy="1058977"/>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6000"/>
              <a:buFont typeface="Calibri"/>
              <a:buNone/>
            </a:pPr>
            <a:r>
              <a:rPr lang="sv-SE">
                <a:latin typeface="Calibri"/>
                <a:ea typeface="Calibri"/>
                <a:cs typeface="Calibri"/>
                <a:sym typeface="Calibri"/>
              </a:rPr>
              <a:t>Deliverables:</a:t>
            </a:r>
            <a:endParaRPr/>
          </a:p>
        </p:txBody>
      </p:sp>
      <p:sp>
        <p:nvSpPr>
          <p:cNvPr id="141" name="Google Shape;141;p7"/>
          <p:cNvSpPr txBox="1"/>
          <p:nvPr>
            <p:ph idx="1" type="subTitle"/>
          </p:nvPr>
        </p:nvSpPr>
        <p:spPr>
          <a:xfrm>
            <a:off x="955985" y="2070439"/>
            <a:ext cx="8443842" cy="402102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sv-SE" sz="3200"/>
              <a:t>D3.1 Report on the results of the </a:t>
            </a:r>
            <a:r>
              <a:rPr lang="sv-SE" sz="3200">
                <a:extLst>
                  <a:ext uri="http://customooxmlschemas.google.com/">
                    <go:slidesCustomData xmlns:go="http://customooxmlschemas.google.com/" textRoundtripDataId="4"/>
                  </a:ext>
                </a:extLst>
              </a:rPr>
              <a:t>test-implementation</a:t>
            </a:r>
            <a:r>
              <a:rPr lang="sv-SE" sz="3200"/>
              <a:t> of accessibility features in different CMS</a:t>
            </a:r>
            <a:endParaRPr/>
          </a:p>
          <a:p>
            <a:pPr indent="0" lvl="0" marL="0" rtl="0" algn="l">
              <a:lnSpc>
                <a:spcPct val="90000"/>
              </a:lnSpc>
              <a:spcBef>
                <a:spcPts val="1000"/>
              </a:spcBef>
              <a:spcAft>
                <a:spcPts val="0"/>
              </a:spcAft>
              <a:buClr>
                <a:schemeClr val="dk1"/>
              </a:buClr>
              <a:buSzPts val="3200"/>
              <a:buNone/>
            </a:pPr>
            <a:r>
              <a:rPr lang="sv-SE" sz="3200"/>
              <a:t>D3.2 Report on </a:t>
            </a:r>
            <a:r>
              <a:rPr lang="sv-SE" sz="3200">
                <a:extLst>
                  <a:ext uri="http://customooxmlschemas.google.com/">
                    <go:slidesCustomData xmlns:go="http://customooxmlschemas.google.com/" textRoundtripDataId="5"/>
                  </a:ext>
                </a:extLst>
              </a:rPr>
              <a:t>high-level</a:t>
            </a:r>
            <a:r>
              <a:rPr lang="sv-SE" sz="3200"/>
              <a:t> discussions with We4Authors Cluster members and other </a:t>
            </a:r>
            <a:br>
              <a:rPr lang="sv-SE" sz="3200"/>
            </a:br>
            <a:r>
              <a:rPr lang="sv-SE" sz="3200"/>
              <a:t>relevant market players</a:t>
            </a:r>
            <a:endParaRPr sz="3200"/>
          </a:p>
          <a:p>
            <a:pPr indent="0" lvl="0" marL="0" rtl="0" algn="l">
              <a:lnSpc>
                <a:spcPct val="90000"/>
              </a:lnSpc>
              <a:spcBef>
                <a:spcPts val="1000"/>
              </a:spcBef>
              <a:spcAft>
                <a:spcPts val="0"/>
              </a:spcAft>
              <a:buClr>
                <a:schemeClr val="dk1"/>
              </a:buClr>
              <a:buSzPts val="3200"/>
              <a:buNone/>
            </a:pPr>
            <a:r>
              <a:rPr lang="sv-SE" sz="3200"/>
              <a:t>D3.3 Report on the repository of accessibility features: structure and contents</a:t>
            </a:r>
            <a:br>
              <a:rPr lang="sv-SE" sz="3200"/>
            </a:br>
            <a:endParaRPr sz="3200"/>
          </a:p>
        </p:txBody>
      </p:sp>
      <p:pic>
        <p:nvPicPr>
          <p:cNvPr descr="Bildresultat för gift" id="142" name="Google Shape;142;p7"/>
          <p:cNvPicPr preferRelativeResize="0"/>
          <p:nvPr/>
        </p:nvPicPr>
        <p:blipFill rotWithShape="1">
          <a:blip r:embed="rId4">
            <a:alphaModFix/>
          </a:blip>
          <a:srcRect b="0" l="5338" r="5338" t="0"/>
          <a:stretch/>
        </p:blipFill>
        <p:spPr>
          <a:xfrm>
            <a:off x="8663746" y="2382032"/>
            <a:ext cx="3528254" cy="246874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8"/>
          <p:cNvSpPr txBox="1"/>
          <p:nvPr>
            <p:ph type="ctrTitle"/>
          </p:nvPr>
        </p:nvSpPr>
        <p:spPr>
          <a:xfrm>
            <a:off x="791376" y="1581277"/>
            <a:ext cx="8920410" cy="105897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sv-SE">
                <a:latin typeface="Calibri"/>
                <a:ea typeface="Calibri"/>
                <a:cs typeface="Calibri"/>
                <a:sym typeface="Calibri"/>
              </a:rPr>
              <a:t>Task 3.1 Test implementation of accessibility features</a:t>
            </a:r>
            <a:br>
              <a:rPr lang="sv-SE">
                <a:latin typeface="Calibri"/>
                <a:ea typeface="Calibri"/>
                <a:cs typeface="Calibri"/>
                <a:sym typeface="Calibri"/>
              </a:rPr>
            </a:br>
            <a:endParaRPr>
              <a:latin typeface="Calibri"/>
              <a:ea typeface="Calibri"/>
              <a:cs typeface="Calibri"/>
              <a:sym typeface="Calibri"/>
            </a:endParaRPr>
          </a:p>
        </p:txBody>
      </p:sp>
      <p:sp>
        <p:nvSpPr>
          <p:cNvPr id="149" name="Google Shape;149;p8"/>
          <p:cNvSpPr txBox="1"/>
          <p:nvPr>
            <p:ph idx="1" type="subTitle"/>
          </p:nvPr>
        </p:nvSpPr>
        <p:spPr>
          <a:xfrm>
            <a:off x="936777" y="2346377"/>
            <a:ext cx="6984696" cy="4021022"/>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Clr>
                <a:schemeClr val="dk1"/>
              </a:buClr>
              <a:buSzPts val="3200"/>
              <a:buFont typeface="Arial"/>
              <a:buChar char="•"/>
            </a:pPr>
            <a:r>
              <a:rPr lang="sv-SE" sz="3200"/>
              <a:t>Implementation </a:t>
            </a:r>
            <a:r>
              <a:rPr lang="sv-SE" sz="2800"/>
              <a:t> </a:t>
            </a:r>
            <a:endParaRPr/>
          </a:p>
          <a:p>
            <a:pPr indent="-342900" lvl="1" marL="800100" rtl="0" algn="l">
              <a:lnSpc>
                <a:spcPct val="90000"/>
              </a:lnSpc>
              <a:spcBef>
                <a:spcPts val="500"/>
              </a:spcBef>
              <a:spcAft>
                <a:spcPts val="0"/>
              </a:spcAft>
              <a:buClr>
                <a:schemeClr val="dk1"/>
              </a:buClr>
              <a:buSzPts val="2800"/>
              <a:buFont typeface="Arial"/>
              <a:buChar char="•"/>
            </a:pPr>
            <a:r>
              <a:rPr lang="sv-SE" sz="2800"/>
              <a:t>Process</a:t>
            </a:r>
            <a:endParaRPr/>
          </a:p>
          <a:p>
            <a:pPr indent="-342900" lvl="1" marL="800100" rtl="0" algn="l">
              <a:lnSpc>
                <a:spcPct val="90000"/>
              </a:lnSpc>
              <a:spcBef>
                <a:spcPts val="500"/>
              </a:spcBef>
              <a:spcAft>
                <a:spcPts val="0"/>
              </a:spcAft>
              <a:buClr>
                <a:schemeClr val="dk1"/>
              </a:buClr>
              <a:buSzPts val="2800"/>
              <a:buFont typeface="Arial"/>
              <a:buChar char="•"/>
            </a:pPr>
            <a:r>
              <a:rPr lang="sv-SE" sz="2800"/>
              <a:t>Current status</a:t>
            </a:r>
            <a:endParaRPr/>
          </a:p>
          <a:p>
            <a:pPr indent="-342900" lvl="1" marL="800100" rtl="0" algn="l">
              <a:lnSpc>
                <a:spcPct val="90000"/>
              </a:lnSpc>
              <a:spcBef>
                <a:spcPts val="500"/>
              </a:spcBef>
              <a:spcAft>
                <a:spcPts val="0"/>
              </a:spcAft>
              <a:buClr>
                <a:schemeClr val="dk1"/>
              </a:buClr>
              <a:buSzPts val="2800"/>
              <a:buFont typeface="Arial"/>
              <a:buChar char="•"/>
            </a:pPr>
            <a:r>
              <a:rPr lang="sv-SE" sz="2800"/>
              <a:t>Potential impact</a:t>
            </a:r>
            <a:endParaRPr sz="2800"/>
          </a:p>
          <a:p>
            <a:pPr indent="-139700" lvl="0" marL="342900" rtl="0" algn="l">
              <a:lnSpc>
                <a:spcPct val="90000"/>
              </a:lnSpc>
              <a:spcBef>
                <a:spcPts val="1000"/>
              </a:spcBef>
              <a:spcAft>
                <a:spcPts val="0"/>
              </a:spcAft>
              <a:buClr>
                <a:schemeClr val="dk1"/>
              </a:buClr>
              <a:buSzPts val="3200"/>
              <a:buFont typeface="Arial"/>
              <a:buNone/>
            </a:pPr>
            <a:r>
              <a:t/>
            </a:r>
            <a:endParaRPr sz="3200"/>
          </a:p>
        </p:txBody>
      </p:sp>
      <p:pic>
        <p:nvPicPr>
          <p:cNvPr descr="Two persons work at their computers. Photo" id="150" name="Google Shape;150;p8"/>
          <p:cNvPicPr preferRelativeResize="0"/>
          <p:nvPr/>
        </p:nvPicPr>
        <p:blipFill rotWithShape="1">
          <a:blip r:embed="rId3">
            <a:alphaModFix/>
          </a:blip>
          <a:srcRect b="0" l="0" r="0" t="0"/>
          <a:stretch/>
        </p:blipFill>
        <p:spPr>
          <a:xfrm>
            <a:off x="7463610" y="2346377"/>
            <a:ext cx="4787153" cy="319143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9"/>
          <p:cNvSpPr txBox="1"/>
          <p:nvPr>
            <p:ph type="ctrTitle"/>
          </p:nvPr>
        </p:nvSpPr>
        <p:spPr>
          <a:xfrm>
            <a:off x="771056" y="1046480"/>
            <a:ext cx="8920410" cy="1058977"/>
          </a:xfrm>
          <a:prstGeom prst="rect">
            <a:avLst/>
          </a:prstGeom>
          <a:noFill/>
          <a:ln>
            <a:noFill/>
          </a:ln>
        </p:spPr>
        <p:txBody>
          <a:bodyPr anchorCtr="0" anchor="b"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sv-SE">
                <a:latin typeface="Calibri"/>
                <a:ea typeface="Calibri"/>
                <a:cs typeface="Calibri"/>
                <a:sym typeface="Calibri"/>
              </a:rPr>
              <a:t>Process </a:t>
            </a:r>
            <a:br>
              <a:rPr lang="sv-SE">
                <a:latin typeface="Calibri"/>
                <a:ea typeface="Calibri"/>
                <a:cs typeface="Calibri"/>
                <a:sym typeface="Calibri"/>
              </a:rPr>
            </a:br>
            <a:endParaRPr>
              <a:latin typeface="Calibri"/>
              <a:ea typeface="Calibri"/>
              <a:cs typeface="Calibri"/>
              <a:sym typeface="Calibri"/>
            </a:endParaRPr>
          </a:p>
        </p:txBody>
      </p:sp>
      <p:pic>
        <p:nvPicPr>
          <p:cNvPr id="157" name="Google Shape;157;p9"/>
          <p:cNvPicPr preferRelativeResize="0"/>
          <p:nvPr/>
        </p:nvPicPr>
        <p:blipFill rotWithShape="1">
          <a:blip r:embed="rId3">
            <a:alphaModFix/>
          </a:blip>
          <a:srcRect b="0" l="0" r="0" t="0"/>
          <a:stretch/>
        </p:blipFill>
        <p:spPr>
          <a:xfrm>
            <a:off x="2500534" y="1463040"/>
            <a:ext cx="7700105" cy="43484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2020-09-07T09:32:49Z</dcterms:created>
  <dc:creator>Jakob  Hasslöw</dc:creator>
</cp:coreProperties>
</file>